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440" r:id="rId4"/>
    <p:sldId id="438" r:id="rId5"/>
    <p:sldId id="366" r:id="rId6"/>
    <p:sldId id="368" r:id="rId7"/>
    <p:sldId id="439" r:id="rId8"/>
    <p:sldId id="1022" r:id="rId9"/>
    <p:sldId id="1021" r:id="rId10"/>
    <p:sldId id="1023" r:id="rId11"/>
    <p:sldId id="966" r:id="rId12"/>
    <p:sldId id="959" r:id="rId13"/>
    <p:sldId id="1024" r:id="rId14"/>
    <p:sldId id="1025" r:id="rId15"/>
    <p:sldId id="1027" r:id="rId16"/>
    <p:sldId id="1026" r:id="rId17"/>
    <p:sldId id="1028" r:id="rId18"/>
    <p:sldId id="1029" r:id="rId19"/>
    <p:sldId id="1030" r:id="rId20"/>
    <p:sldId id="441" r:id="rId21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51"/>
    <p:restoredTop sz="77326"/>
  </p:normalViewPr>
  <p:slideViewPr>
    <p:cSldViewPr snapToGrid="0">
      <p:cViewPr>
        <p:scale>
          <a:sx n="97" d="100"/>
          <a:sy n="97" d="100"/>
        </p:scale>
        <p:origin x="200" y="32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3T11:49:16.3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4,'59'0,"4"0,-25 0,20 0,2 0,0 0,14 0,-11 0,22 0,-23 0,22 0,-22 0,7 0,-4 0,-12 0,5 0,0 0,-6 0,6 0,-8 0,8 0,-6 0,6 0,0 0,-6 5,7-3,-9 3,0 1,-7-5,6 10,-13-9,12 9,-11-5,11 7,-12-2,13 2,-13-2,5 1,1-5,-6-2,6-5,-1 0,-5 0,13 0,-6 0,0 0,6 0,-6 0,15 0,-6 0,14 0,-14 0,14 0,-6 6,8-5,0 11,-8-10,6 4,-14-6,6 0,-8 0,8 0,-6 0,6 0,-8 0,1 0,7 0,-6 0,6 0,-8 0,0 0,0 0,-6 0,4 0,-12 0,6 5,-14 1,5 0,-4-1,-1-5,5 0,-4 0,-1 0,5 0,-4 0,5 0,-5 0,4-5,-5-2,7-4,6-1,-4 5,4-4,-6 5,-1-1,-5-3,4 9,-5-4,1 5,4-5,-11 4,11-4,-4 5,-1 0,5-5,-4 3,5-3,8 5,-6 0,12 0,-4 0,6-6,-7 5,5-10,-11 9,11-9,-12 10,6-5,-14 1,5 4,-10-4,4 1,-6 3,-5-4,4 5,-10 0,14 0,-12 0,7 0,-1 0,-7 0,12 0,-12 0,8-4,-4 2,0-2,-2 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3T11:49:18.6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1,'56'0,"-1"0,2 0,-2 0,33 0,-33 0,1 0,-1 0,2 0,2 0,2 0,-1 0,0 0,1 0,0 0,6 0,0 0,-1 0,1 0,0 0,-1 0,-3 0,-3 0,34 0,-17 0,-4 0,-4 0,2 0,-1 0,1 0,8 0,-2 0,-1 0,-14 0,5 0,-9 0,-6 0,-1 5,-2 2,-6 5,15 1,-6-6,6-1,-7-1,7-3,-6 3,6-5,-8 0,8 0,-6 0,6 0,-8 0,1 0,-8 0,5 0,-11 0,4 0,-6 0,-1 0,-5 0,4 0,-11 0,5 0,-6 0,0 0,0 0,0 0,0 0,0 0,0 0,6 0,-5 0,5 0,-6 0,0 0,0 0,0 0,6 0,2 0,5 0,1 0,6 0,3 6,-1-5,5 10,-11-9,11 3,-12-5,6 0,-8 0,-5 0,-2 0,-11 0,-2 0,4 0,2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3T11:49:21.7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0,'72'0,"-15"0,7 0,-11 0,15 0,0 0,9 0,-15 0,12 0,-21 0,5 0,-8 0,-13 0,3 0,-11 0,-6 0,3 0,-16 0,5 0,-5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3T11:49:24.4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68,'70'0,"13"0,-12 0,-19 0,3 0,1 0,1 0,15 0,1 0,-5 0,0 0,10 0,1 0,-5 0,-1 0,1 0,0 0,5 0,-2 0,-8 0,-1 0,-1 0,0 0,0 0,-4 0,23 0,9 0,-26 0,10 0,-1 0,8 0,-24 0,13 0,-23 0,14 0,-14 0,6 0,-15 0,-1 0,-1 0,-5 0,6 0,-1 0,-4 0,4 0,1 0,-6 0,12 0,-11 0,11 0,-12 0,13 0,-13 0,12-6,-11 5,11-10,-12 9,6-9,-8 10,-5-9,-2 9,-6-8,0 7,-5-2,-2 4,3-5,-5 4,10-3,-7 4,1 0,2 0,-4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3T11:49:32.7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0 335,'83'0,"1"0,-15 0,-14 0,2 0,0 0,-9 0,8 0,2 0,6 0,14 0,-1 0,-17 0,6-6,-14-1,-7-1,-11 3,-13-5,-5 8,-1-8,-2 10,2 0,3 0,-3 0,3 0,-4 0,1 0,2 0,-2 0,8 0,-2 0,5 0,-10 0,3 0,-8-4,9 3,0-8,-3 8,2-8,-6 3,-2 1,16-4,-14 8,15-4,-12 5,5 0,0-5,0 4,0-3,0 4,0 0,0-5,0 4,0-4,0 5,0 0,0 0,6 0,-10 0,9 0,-10 0,0 0,4-5,-5 4,12-9,-4 9,10-10,-5 5,7-6,6-5,3 3,-1-9,5 9,-4-8,6 7,-7-2,-2 5,-6 0,-1 0,-5 6,-2 1,-6 5,0 0,-5 0,4 0,-10 0,9 0,-4 0,0 0,2 0,-2 0,3 0,-4 0,4 0,-3 0,0 0,3 0,-3 0,-1 0,4 0,-4 0,1 4,3-3,-8 7,4-2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3T11:49:38.9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0,'91'0,"-1"0,7 0,-42 0,1 0,-1 0,2 0,8 0,0 0,-9 0,0 0,17 0,-3 0,18 0,-6 0,-4 0,-20 0,3 0,4 0,-10 0,-2 0,37 0,-25 0,0 0,23 0,-6 0,-4 0,6 0,-19 0,30 7,-16-6,8 6,-8-7,7 0,-16 0,15 0,-15 0,16 0,-8 0,1 0,-2 0,-9 0,0 0,-8 0,-2 0,-8 0,0 0,0 0,-7 0,6 0,-13 0,13 0,-6 0,0 0,5 0,-4 0,6 0,0 0,0 0,0 0,1 0,-1 0,0 0,0 0,0 0,-6 0,4 0,-5 0,0 5,-1 1,-14 1,5 3,-10-9,10 4,-11-5,11 0,-10 0,10 0,-5 0,1 0,4 0,-5 0,1 0,4 0,-11 0,5 0,0 0,-4 0,4 0,0 0,1 0,7 0,-7 0,5 0,-4 0,-1 0,5 0,-10 0,4 0,-11 0,-2 0,4 0,-6 0,10 0,-7 0,9 0,-7 0,7 0,-13 0,8 0,-5 0,0 0,8 0,-11 0,11 0,-8 0,0 0,4 0,-4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3T11:49:44.7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0 344,'56'0,"15"0,0 0,27 0,1 0,-45 0,2 0,3 0,2 0,-1 0,2 0,10 0,1 0,1 0,0 0,-1 0,2 0,9 0,0 0,-13 0,-2 0,-5 0,0 0,-5 0,-3 0,35 0,-36 0,0 0,35-6,6 4,-34-10,5 5,-9 0,-6-4,-1 10,-3-5,-17 6,9 0,-12 0,7 0,6 0,-5 0,6 5,-8-3,8 8,-6-8,5 3,-6-5,6 0,-4 0,4 0,1 0,-6 0,5 0,1 0,-6 0,13 0,-13 0,5 0,1-5,1 3,0-4,-1 6,-1-5,-5 3,0-3,-3 5,-11 0,11 0,-10 0,4 0,-6 0,0 0,0 0,6 0,-5 0,5 0,-6 0,0 0,0 0,6-5,-4 3,4-3,0 5,-5-5,5 4,-6-3,6 4,2 0,-1 0,5 0,-10 0,10 0,-11 0,5 0,-6 0,0 0,-5 0,4 0,-9 0,8 0,2 4,-5-3,3 8,-4-8,-4 4,8-5,1 4,-3-3,7 3,-13 0,9-3,0 4,-3-5,2 0,-6 4,2-3,4 3,-4 0,7-3,-5 3,3-4,0 5,-4-4,5 4,0-5,-5 0,-2 0,4 0,-6 0,10 0,-7 0,0 0,8 0,-12 0,13 5,-13-4,8 3,-4-4,-1 0,4 0,-3 0,5 0,0 5,1-4,0 4,0 0,0-4,0 3,-5-4,4 0,-4 0,-1 0,5 0,-9 0,13 0,-12 0,12 0,-14 0,10 0,-4 0,5 0,-5 5,4-4,-5 3,1-4,4 0,-4 0,5 0,-5 0,10 0,-14 0,14 0,-11 0,12 0,-4 0,-1 0,-2 0,-5 0,6 0,0 0,0 0,0 0,0 0,0 0,0-5,-5 4,4-8,-4 7,5-7,0 8,0-4,-5 5,-2-4,5 3,-7-4,7 1,-5 3,2-3,5 4,0-5,6 4,-4-9,10 9,-5-9,1 9,4-9,-11 8,5-3,-6 5,2 0,5 0,-4 0,9 0,11 0,-12 0,17 0,-27 0,11 0,-10-5,4 4,-6-3,0-1,0 4,-5-4,3 5,-8 0,9 0,0 0,-3 0,7 0,-8 0,0 0,3 0,-3 0,11 0,-4 0,4-5,0 4,-5-8,5 7,0-2,-4 4,10-6,-11 5,5-4,0 5,-4 0,4 0,-6 0,0 0,0 0,6 0,-5 0,11 0,-10 0,10 0,-5 0,7-5,-7 4,5-10,-4 5,5-6,-5 1,4-1,-11 6,5-4,0 9,-4-8,4 8,0-4,-5 5,5 0,0 0,2 0,-1-5,5 4,-4-4,5 0,-5 4,4-4,-5 5,7 0,6 0,-5 0,6 0,-1 0,-4 0,4 0,-6 0,-1 0,-5 0,4 0,-5 0,1-5,4 4,-5-9,7 3,-1 1,1-5,6 10,-5-9,13 8,-13-8,6 9,-1-4,-5-1,6 5,-8-4,8 5,-6-5,6 4,-8-5,1 6,-1 0,1 0,-1 0,1 0,-1 0,1 0,-1 0,1 0,-1 0,1 0,-1 0,1-5,-1 4,-5-4,4 5,-5-5,1 3,4-3,-11 5,11 0,-4 0,5 0,-5 0,4 0,-5 0,7 0,-1 0,-5 0,4 0,-11 0,5 0,-6 0,0 0,0 0,0 5,-5-4,4 4,-9-1,8-3,-3 3,5 1,0-4,6 4,-4-1,4-3,0 4,-5-5,11 0,-10 5,4-4,-6 4,0-5,0 4,0-3,0 9,0-4,0 4,0 1,0-1,0 1,0-1,0-4,0 3,-5-3,3-1,-3 4,0-8,4 4,-9-1,8-3,1 4,-3-5,7 0,-8 0,0 0,4 0,-10 0,10 4,-4-3,5 4,0-5,0 0,0 5,0-4,0 4,-5-5,4 0,-5 0,6 0,0 0,-5 0,4 0,2 0,0 0,5 0,-6 0,0 0,6 0,-4 0,4 0,-6 0,0 0,6 0,-5 0,11 0,-10 0,10 0,-11 0,11 5,-4-4,-1 4,-1-5,0 0,-4 0,4 0,-6 0,6 0,-5 0,5 0,-6 0,0 5,-5-4,4 4,-9-5,8 0,-5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3T11:49:48.2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1,'72'0,"16"0,-24 0,24 0,9 0,3 0,-46 0,1 0,5 0,1 0,-1 0,2 0,5 0,-1 0,1 0,0 0,5 0,1 0,-10 0,-1 0,5 0,-2 0,26 0,-27 0,-1 0,15 0,-9 0,-1 0,-1 0,2 0,-2 0,-12 5,11-5,2 2,11 10,-20-5,2 1,-6 0,-1 1,2 3,-2-1,37 4,-28-3,1 0,32 5,-39-6,-1 1,39 3,-6-8,1 6,7-11,-9 4,-9 0,6-4,-15 4,-1-6,-3 0,-6 0,0 0,6 0,-6 0,7 0,-7 0,6 0,-13 0,5 0,-8 0,0 0,0 0,-7 0,6 0,-13 0,6 0,-14 0,5 0,-10 0,4 0,-6 0,0 0,0 0,-6 0,5 0,-4 0,0-4,4 3,-5-4,1 1,4 3,-9-3,8-1,-5 0,1 0,3 0,-3 5,3-3,-4 2,8-3,-10 4,7 0,-2 0,-5 0,9 0,-6 0,-1 0,4 0,-3 0,-1 0,3-10,-3 8,0-7,7 9,-10-5,6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DF331A-BAD5-8843-93B5-2299517001C9}" type="datetimeFigureOut">
              <a:rPr lang="en-NO" smtClean="0"/>
              <a:t>02/04/2025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69B262-9532-5341-8FB7-A4769E572A70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839520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9B262-9532-5341-8FB7-A4769E572A70}" type="slidenum">
              <a:rPr lang="en-NO" smtClean="0"/>
              <a:t>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823166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NORRN er nå representert på de fleste universitetene i Norge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72985F-36CD-4D87-8C89-674A558E805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4834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9B262-9532-5341-8FB7-A4769E572A70}" type="slidenum">
              <a:rPr lang="en-NO" smtClean="0"/>
              <a:t>11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694569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</a:t>
            </a:r>
            <a:r>
              <a:rPr lang="en-US" dirty="0" err="1"/>
              <a:t>prinsippet</a:t>
            </a:r>
            <a:r>
              <a:rPr lang="en-US" dirty="0"/>
              <a:t> er </a:t>
            </a:r>
            <a:r>
              <a:rPr lang="en-US" dirty="0" err="1"/>
              <a:t>hovedmålene</a:t>
            </a:r>
            <a:r>
              <a:rPr lang="en-US" dirty="0"/>
              <a:t> </a:t>
            </a:r>
            <a:r>
              <a:rPr lang="en-US" dirty="0" err="1"/>
              <a:t>lik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tvers</a:t>
            </a:r>
            <a:r>
              <a:rPr lang="en-US" dirty="0"/>
              <a:t> av </a:t>
            </a:r>
            <a:r>
              <a:rPr lang="en-US" dirty="0" err="1"/>
              <a:t>organisasjonene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Hva</a:t>
            </a:r>
            <a:r>
              <a:rPr lang="en-US" dirty="0"/>
              <a:t> det </a:t>
            </a:r>
            <a:r>
              <a:rPr lang="en-US" dirty="0" err="1"/>
              <a:t>praktisk</a:t>
            </a:r>
            <a:r>
              <a:rPr lang="en-US" dirty="0"/>
              <a:t> sett </a:t>
            </a:r>
            <a:r>
              <a:rPr lang="en-US" dirty="0" err="1"/>
              <a:t>innebærer</a:t>
            </a:r>
            <a:r>
              <a:rPr lang="en-US" dirty="0"/>
              <a:t> er …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at vi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årlig</a:t>
            </a:r>
            <a:r>
              <a:rPr lang="en-US" dirty="0"/>
              <a:t> </a:t>
            </a:r>
            <a:r>
              <a:rPr lang="en-US" dirty="0" err="1"/>
              <a:t>konferanse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Metavitenskapelige</a:t>
            </a:r>
            <a:r>
              <a:rPr lang="en-US" dirty="0"/>
              <a:t> </a:t>
            </a:r>
            <a:r>
              <a:rPr lang="en-US" dirty="0" err="1"/>
              <a:t>prosjekter</a:t>
            </a:r>
            <a:r>
              <a:rPr lang="en-US" dirty="0"/>
              <a:t>, </a:t>
            </a:r>
            <a:r>
              <a:rPr lang="en-US" dirty="0" err="1"/>
              <a:t>og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Lagrer</a:t>
            </a:r>
            <a:r>
              <a:rPr lang="en-US" dirty="0"/>
              <a:t> </a:t>
            </a:r>
            <a:r>
              <a:rPr lang="en-US" dirty="0" err="1"/>
              <a:t>utdanningsressurser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72985F-36CD-4D87-8C89-674A558E805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19912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Noen aktiviteter jeg har styret som er kobinasjonen av FORRT og NORRN aktiviteter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Det var mange forskjellige personer involvert og vi har publisert både papers og foskjellige utdanningsressurser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Artiklene har hjulpet ved å utforme kurs på forskjellige universiteter og foskjellige undervisningsmaterialer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Alt er open access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9B262-9532-5341-8FB7-A4769E572A70}" type="slidenum">
              <a:rPr lang="en-NO" smtClean="0"/>
              <a:t>14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008456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Gilad har innsett at replikasjonsstudier er essentielle men at ingen gjør dem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Derfor har han dedikert all sin tid til replikasjoner gjennom studenter = mass replications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Hvorfor studenter?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</a:t>
            </a:r>
            <a:r>
              <a:rPr lang="en-NO" dirty="0"/>
              <a:t>ange semesteroppgaver blir aldri lest, blir verdiløse.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</a:t>
            </a:r>
            <a:r>
              <a:rPr lang="en-NO" dirty="0"/>
              <a:t>ette er ikke etisk korrekt og kunne blir brukt til noe verdifult istedenfor.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Mens jeg var fortsatt masterstudent publiserte jeg en studie som var en tidligere bacheloroppgave av en av Gilads studenter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Nå har jeg begynt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9B262-9532-5341-8FB7-A4769E572A70}" type="slidenum">
              <a:rPr lang="en-NO" smtClean="0"/>
              <a:t>15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759941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Her en liten oversikt fra 2021.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I 2023 var det allerede 150 replikasjoner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Hva som er viktig her er at Gilad er ekstremt erfaren med studenter og dermed med å lage utdanningsressurs, særlig mht statistikk og metode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9B262-9532-5341-8FB7-A4769E572A70}" type="slidenum">
              <a:rPr lang="en-NO" smtClean="0"/>
              <a:t>16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6733593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Det finnes forskjellige bøker og mange ressurser som Gilad har etablert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Dette er ekstremt nyttig når man skal begynne med replikasjonsstudier eller at studenter repliserer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9B262-9532-5341-8FB7-A4769E572A70}" type="slidenum">
              <a:rPr lang="en-NO" smtClean="0"/>
              <a:t>17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223615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Etableres som tidskrift for tiden for high quality replication research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Det skal finnes en artikkel typer for studenter og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Det skal publiseres både replikasjoner og reproduksjoner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9B262-9532-5341-8FB7-A4769E572A70}" type="slidenum">
              <a:rPr lang="en-NO" smtClean="0"/>
              <a:t>18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027814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Over de siste årene har jeg vært invovlert </a:t>
            </a:r>
            <a:r>
              <a:rPr lang="en-GB" dirty="0" err="1"/>
              <a:t>i</a:t>
            </a:r>
            <a:r>
              <a:rPr lang="en-GB" dirty="0"/>
              <a:t> mange </a:t>
            </a:r>
            <a:r>
              <a:rPr lang="en-GB" dirty="0" err="1"/>
              <a:t>større</a:t>
            </a:r>
            <a:r>
              <a:rPr lang="en-GB" dirty="0"/>
              <a:t> </a:t>
            </a:r>
            <a:r>
              <a:rPr lang="en-GB" dirty="0" err="1"/>
              <a:t>prosjekter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grupper</a:t>
            </a:r>
            <a:r>
              <a:rPr lang="en-GB" dirty="0"/>
              <a:t> </a:t>
            </a:r>
            <a:r>
              <a:rPr lang="en-GB" dirty="0" err="1"/>
              <a:t>som</a:t>
            </a:r>
            <a:r>
              <a:rPr lang="en-GB" dirty="0"/>
              <a:t> driver med </a:t>
            </a:r>
            <a:r>
              <a:rPr lang="en-GB" dirty="0" err="1"/>
              <a:t>åpen</a:t>
            </a:r>
            <a:r>
              <a:rPr lang="en-GB" dirty="0"/>
              <a:t> </a:t>
            </a:r>
            <a:r>
              <a:rPr lang="en-GB" dirty="0" err="1"/>
              <a:t>vitenskap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Alle </a:t>
            </a:r>
            <a:r>
              <a:rPr lang="en-GB" dirty="0" err="1"/>
              <a:t>disse</a:t>
            </a:r>
            <a:r>
              <a:rPr lang="en-GB" dirty="0"/>
              <a:t> </a:t>
            </a:r>
            <a:r>
              <a:rPr lang="en-GB" dirty="0" err="1"/>
              <a:t>organisasjonene</a:t>
            </a:r>
            <a:r>
              <a:rPr lang="en-GB" dirty="0"/>
              <a:t> </a:t>
            </a:r>
            <a:r>
              <a:rPr lang="en-GB" dirty="0" err="1"/>
              <a:t>har</a:t>
            </a:r>
            <a:r>
              <a:rPr lang="en-GB" dirty="0"/>
              <a:t> sin </a:t>
            </a:r>
            <a:r>
              <a:rPr lang="en-GB" dirty="0" err="1"/>
              <a:t>egne</a:t>
            </a:r>
            <a:r>
              <a:rPr lang="en-GB" dirty="0"/>
              <a:t> “</a:t>
            </a:r>
            <a:r>
              <a:rPr lang="en-GB" dirty="0" err="1"/>
              <a:t>nieche</a:t>
            </a:r>
            <a:r>
              <a:rPr lang="en-GB" dirty="0"/>
              <a:t>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Samtidig</a:t>
            </a:r>
            <a:r>
              <a:rPr lang="en-GB" dirty="0"/>
              <a:t> </a:t>
            </a:r>
            <a:r>
              <a:rPr lang="en-GB" dirty="0" err="1"/>
              <a:t>finnes</a:t>
            </a:r>
            <a:r>
              <a:rPr lang="en-GB" dirty="0"/>
              <a:t> det </a:t>
            </a:r>
            <a:r>
              <a:rPr lang="en-GB" dirty="0" err="1"/>
              <a:t>stor</a:t>
            </a:r>
            <a:r>
              <a:rPr lang="en-GB" dirty="0"/>
              <a:t> overlap </a:t>
            </a:r>
            <a:r>
              <a:rPr lang="en-GB" dirty="0" err="1"/>
              <a:t>mellom</a:t>
            </a:r>
            <a:r>
              <a:rPr lang="en-GB" dirty="0"/>
              <a:t> </a:t>
            </a:r>
            <a:r>
              <a:rPr lang="en-GB" dirty="0" err="1"/>
              <a:t>organisasjonene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delte</a:t>
            </a:r>
            <a:r>
              <a:rPr lang="en-GB" dirty="0"/>
              <a:t> </a:t>
            </a:r>
            <a:r>
              <a:rPr lang="en-GB" dirty="0" err="1"/>
              <a:t>interesser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Dermed</a:t>
            </a:r>
            <a:r>
              <a:rPr lang="en-GB" dirty="0"/>
              <a:t> er det </a:t>
            </a:r>
            <a:r>
              <a:rPr lang="en-GB" dirty="0" err="1"/>
              <a:t>viktig</a:t>
            </a:r>
            <a:r>
              <a:rPr lang="en-GB" dirty="0"/>
              <a:t> </a:t>
            </a:r>
            <a:r>
              <a:rPr lang="en-GB" dirty="0" err="1"/>
              <a:t>å</a:t>
            </a:r>
            <a:r>
              <a:rPr lang="en-GB" dirty="0"/>
              <a:t> </a:t>
            </a:r>
            <a:r>
              <a:rPr lang="en-GB" dirty="0" err="1"/>
              <a:t>koordinere</a:t>
            </a:r>
            <a:r>
              <a:rPr lang="en-GB" dirty="0"/>
              <a:t> </a:t>
            </a:r>
            <a:r>
              <a:rPr lang="en-GB" dirty="0" err="1"/>
              <a:t>bedre</a:t>
            </a:r>
            <a:r>
              <a:rPr lang="en-GB" dirty="0"/>
              <a:t> for </a:t>
            </a:r>
            <a:r>
              <a:rPr lang="en-GB" dirty="0" err="1"/>
              <a:t>å</a:t>
            </a:r>
            <a:r>
              <a:rPr lang="en-GB" dirty="0"/>
              <a:t> spare seg </a:t>
            </a:r>
            <a:r>
              <a:rPr lang="en-GB" dirty="0" err="1"/>
              <a:t>dobbel</a:t>
            </a:r>
            <a:r>
              <a:rPr lang="en-GB" dirty="0"/>
              <a:t> </a:t>
            </a:r>
            <a:r>
              <a:rPr lang="en-GB" dirty="0" err="1"/>
              <a:t>arbeid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Jeg</a:t>
            </a:r>
            <a:r>
              <a:rPr lang="en-GB" dirty="0"/>
              <a:t> </a:t>
            </a:r>
            <a:r>
              <a:rPr lang="en-GB" dirty="0" err="1"/>
              <a:t>skal</a:t>
            </a:r>
            <a:r>
              <a:rPr lang="en-GB" dirty="0"/>
              <a:t> </a:t>
            </a:r>
            <a:r>
              <a:rPr lang="en-GB" dirty="0" err="1"/>
              <a:t>gå</a:t>
            </a:r>
            <a:r>
              <a:rPr lang="en-GB" dirty="0"/>
              <a:t> </a:t>
            </a:r>
            <a:r>
              <a:rPr lang="en-GB" dirty="0" err="1"/>
              <a:t>litt</a:t>
            </a:r>
            <a:r>
              <a:rPr lang="en-GB" dirty="0"/>
              <a:t> inn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hva</a:t>
            </a:r>
            <a:r>
              <a:rPr lang="en-GB" dirty="0"/>
              <a:t> de </a:t>
            </a:r>
            <a:r>
              <a:rPr lang="en-GB" dirty="0" err="1"/>
              <a:t>enkle</a:t>
            </a:r>
            <a:r>
              <a:rPr lang="en-GB" dirty="0"/>
              <a:t> </a:t>
            </a:r>
            <a:r>
              <a:rPr lang="en-GB" dirty="0" err="1"/>
              <a:t>organisasjonene</a:t>
            </a:r>
            <a:r>
              <a:rPr lang="en-GB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 err="1"/>
              <a:t>står</a:t>
            </a:r>
            <a:r>
              <a:rPr lang="en-GB" dirty="0"/>
              <a:t> for,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 err="1"/>
              <a:t>Hvordan</a:t>
            </a:r>
            <a:r>
              <a:rPr lang="en-GB" dirty="0"/>
              <a:t> de er </a:t>
            </a:r>
            <a:r>
              <a:rPr lang="en-GB" dirty="0" err="1"/>
              <a:t>organisert</a:t>
            </a:r>
            <a:r>
              <a:rPr lang="en-GB" dirty="0"/>
              <a:t>,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så</a:t>
            </a:r>
            <a:r>
              <a:rPr lang="en-GB" dirty="0"/>
              <a:t> </a:t>
            </a:r>
            <a:r>
              <a:rPr lang="en-GB" dirty="0" err="1"/>
              <a:t>kan</a:t>
            </a:r>
            <a:r>
              <a:rPr lang="en-GB" dirty="0"/>
              <a:t> vi </a:t>
            </a:r>
            <a:r>
              <a:rPr lang="en-GB" dirty="0" err="1"/>
              <a:t>diskutere</a:t>
            </a:r>
            <a:r>
              <a:rPr lang="en-GB" dirty="0"/>
              <a:t> </a:t>
            </a:r>
            <a:r>
              <a:rPr lang="en-GB" dirty="0" err="1"/>
              <a:t>hvordan</a:t>
            </a:r>
            <a:r>
              <a:rPr lang="en-GB" dirty="0"/>
              <a:t> et </a:t>
            </a:r>
            <a:r>
              <a:rPr lang="en-GB" dirty="0" err="1"/>
              <a:t>samarbeid</a:t>
            </a:r>
            <a:r>
              <a:rPr lang="en-GB" dirty="0"/>
              <a:t> </a:t>
            </a:r>
            <a:r>
              <a:rPr lang="en-GB" dirty="0" err="1"/>
              <a:t>kunne</a:t>
            </a:r>
            <a:r>
              <a:rPr lang="en-GB" dirty="0"/>
              <a:t> se </a:t>
            </a:r>
            <a:r>
              <a:rPr lang="en-GB" dirty="0" err="1"/>
              <a:t>ut</a:t>
            </a:r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9B262-9532-5341-8FB7-A4769E572A70}" type="slidenum">
              <a:rPr lang="en-NO" smtClean="0"/>
              <a:t>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271952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Jeg er biased mot de organisasjonene jeg har jobbet i.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Det vil si, at disse organisasjonene er fantastiske og har gjort masse god arbeid for feltet, men det er ikke de eneste.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Det finnes mange, mange, mange flere!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9B262-9532-5341-8FB7-A4769E572A70}" type="slidenum">
              <a:rPr lang="en-NO" smtClean="0"/>
              <a:t>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44243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83306" marR="0" lvl="0" indent="-241653" algn="l" defTabSz="9666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oss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starte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med FORRT</a:t>
            </a:r>
          </a:p>
          <a:p>
            <a:pPr marL="483306" marR="0" lvl="0" indent="-241653" algn="l" defTabSz="9666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483306" marR="0" lvl="0" indent="-241653" algn="l" defTabSz="9666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Open Science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initiativer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har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ikke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vært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engasjert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I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utdanning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og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pedagogikk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483306" marR="0" lvl="0" indent="-241653" algn="l" defTabSz="9666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FORRT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fyller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gapet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gjennom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en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interdisiplinær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tilnærming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som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understreker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viktigheten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 av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implementasjon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 av Open Science I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høyere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utdanning</a:t>
            </a:r>
            <a:endParaRPr lang="en-DE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 defTabSz="483306">
              <a:buClrTx/>
              <a:defRPr/>
            </a:pPr>
            <a:fld id="{DC2E240C-B506-42DF-9D3D-472E10571422}" type="slidenum">
              <a:rPr lang="en-US" sz="13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pPr algn="r" defTabSz="483306">
                <a:buClrTx/>
                <a:defRPr/>
              </a:pPr>
              <a:t>4</a:t>
            </a:fld>
            <a:endParaRPr lang="en-US" sz="130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751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Noen</a:t>
            </a:r>
            <a:r>
              <a:rPr lang="en-US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3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nøkkelinformasjon</a:t>
            </a:r>
            <a:r>
              <a:rPr lang="en-US" sz="13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om FORRT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 defTabSz="483306">
              <a:buClrTx/>
              <a:defRPr/>
            </a:pPr>
            <a:fld id="{DC2E240C-B506-42DF-9D3D-472E10571422}" type="slidenum">
              <a:rPr lang="en-US" sz="13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pPr algn="r" defTabSz="483306">
                <a:buClrTx/>
                <a:defRPr/>
              </a:pPr>
              <a:t>5</a:t>
            </a:fld>
            <a:endParaRPr lang="en-US" sz="130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4869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300" dirty="0"/>
              <a:t>FORRTs </a:t>
            </a:r>
            <a:r>
              <a:rPr lang="en-US" sz="1300" dirty="0" err="1"/>
              <a:t>hovedmål</a:t>
            </a:r>
            <a:endParaRPr lang="en-US" sz="1300" dirty="0"/>
          </a:p>
          <a:p>
            <a:pPr marL="285750" indent="-285750">
              <a:buFontTx/>
              <a:buChar char="-"/>
            </a:pPr>
            <a:r>
              <a:rPr lang="en-US" sz="1300" dirty="0" err="1"/>
              <a:t>Integrasjon</a:t>
            </a:r>
            <a:r>
              <a:rPr lang="en-US" sz="1300" dirty="0"/>
              <a:t> av Open Science I </a:t>
            </a:r>
            <a:r>
              <a:rPr lang="en-US" sz="1300" dirty="0" err="1"/>
              <a:t>høyre</a:t>
            </a:r>
            <a:r>
              <a:rPr lang="en-US" sz="1300" dirty="0"/>
              <a:t> </a:t>
            </a:r>
            <a:r>
              <a:rPr lang="en-US" sz="1300" dirty="0" err="1"/>
              <a:t>utdanning</a:t>
            </a:r>
            <a:endParaRPr lang="en-US" sz="1300" dirty="0"/>
          </a:p>
          <a:p>
            <a:pPr marL="285750" indent="-285750">
              <a:buFontTx/>
              <a:buChar char="-"/>
            </a:pPr>
            <a:r>
              <a:rPr lang="en-US" sz="1300" dirty="0" err="1"/>
              <a:t>Etiske</a:t>
            </a:r>
            <a:r>
              <a:rPr lang="en-US" sz="1300" dirty="0"/>
              <a:t> </a:t>
            </a:r>
            <a:r>
              <a:rPr lang="en-US" sz="1300" dirty="0" err="1"/>
              <a:t>spørsmål</a:t>
            </a:r>
            <a:endParaRPr lang="en-US" sz="1300" dirty="0"/>
          </a:p>
          <a:p>
            <a:pPr marL="285750" indent="-285750">
              <a:buFontTx/>
              <a:buChar char="-"/>
            </a:pPr>
            <a:r>
              <a:rPr lang="en-US" sz="1300" dirty="0" err="1"/>
              <a:t>Være</a:t>
            </a:r>
            <a:r>
              <a:rPr lang="en-US" sz="1300" dirty="0"/>
              <a:t> </a:t>
            </a:r>
            <a:r>
              <a:rPr lang="en-US" sz="1300" dirty="0" err="1"/>
              <a:t>inkluderende</a:t>
            </a:r>
            <a:endParaRPr lang="en-US" sz="1300" dirty="0"/>
          </a:p>
          <a:p>
            <a:pPr marL="285750" indent="-285750">
              <a:buFontTx/>
              <a:buChar char="-"/>
            </a:pPr>
            <a:r>
              <a:rPr lang="en-US" sz="1300" dirty="0" err="1"/>
              <a:t>Anerkjenne</a:t>
            </a:r>
            <a:r>
              <a:rPr lang="en-US" sz="1300" dirty="0"/>
              <a:t> </a:t>
            </a:r>
            <a:r>
              <a:rPr lang="en-US" sz="1300" dirty="0" err="1"/>
              <a:t>tidsbruk</a:t>
            </a:r>
            <a:r>
              <a:rPr lang="en-US" sz="1300" dirty="0"/>
              <a:t> </a:t>
            </a:r>
            <a:r>
              <a:rPr lang="en-US" sz="1300" dirty="0" err="1"/>
              <a:t>og</a:t>
            </a:r>
            <a:r>
              <a:rPr lang="en-US" sz="1300" dirty="0"/>
              <a:t> </a:t>
            </a:r>
            <a:r>
              <a:rPr lang="en-US" sz="1300" dirty="0" err="1"/>
              <a:t>viktighet</a:t>
            </a:r>
            <a:r>
              <a:rPr lang="en-US" sz="1300" dirty="0"/>
              <a:t> av </a:t>
            </a:r>
            <a:r>
              <a:rPr lang="en-US" sz="1300" dirty="0" err="1"/>
              <a:t>pedagogiske</a:t>
            </a:r>
            <a:r>
              <a:rPr lang="en-US" sz="1300" dirty="0"/>
              <a:t> </a:t>
            </a:r>
            <a:r>
              <a:rPr lang="en-US" sz="1300" dirty="0" err="1"/>
              <a:t>ressurs</a:t>
            </a:r>
            <a:endParaRPr lang="en-US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 defTabSz="483306">
              <a:buClrTx/>
              <a:defRPr/>
            </a:pPr>
            <a:fld id="{DC2E240C-B506-42DF-9D3D-472E10571422}" type="slidenum">
              <a:rPr lang="en-US" sz="13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pPr algn="r" defTabSz="483306">
                <a:buClrTx/>
                <a:defRPr/>
              </a:pPr>
              <a:t>6</a:t>
            </a:fld>
            <a:endParaRPr lang="en-US" sz="130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9092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Hvordan nås alle disse veldig forskjellige målene?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NO" dirty="0"/>
              <a:t>Gjennom arbeid på mange fronter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Organisert over slack </a:t>
            </a:r>
            <a:r>
              <a:rPr lang="en-GB" dirty="0" err="1"/>
              <a:t>i</a:t>
            </a:r>
            <a:r>
              <a:rPr lang="en-GB" dirty="0"/>
              <a:t> “Teams”, </a:t>
            </a:r>
            <a:r>
              <a:rPr lang="en-GB" dirty="0" err="1"/>
              <a:t>altså</a:t>
            </a:r>
            <a:r>
              <a:rPr lang="en-GB" dirty="0"/>
              <a:t> </a:t>
            </a:r>
            <a:r>
              <a:rPr lang="en-GB" dirty="0" err="1"/>
              <a:t>ikke</a:t>
            </a:r>
            <a:r>
              <a:rPr lang="en-GB" dirty="0"/>
              <a:t> Microsoft Teams, men </a:t>
            </a:r>
            <a:r>
              <a:rPr lang="en-GB" dirty="0" err="1"/>
              <a:t>prosjekt</a:t>
            </a:r>
            <a:r>
              <a:rPr lang="en-GB" dirty="0"/>
              <a:t>-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interessegrupper</a:t>
            </a:r>
            <a:r>
              <a:rPr lang="en-GB" dirty="0"/>
              <a:t>. (se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høyre</a:t>
            </a:r>
            <a:r>
              <a:rPr lang="en-GB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Ingen hierarchy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En </a:t>
            </a:r>
            <a:r>
              <a:rPr lang="en-GB" dirty="0" err="1"/>
              <a:t>annen</a:t>
            </a:r>
            <a:r>
              <a:rPr lang="en-GB" dirty="0"/>
              <a:t> </a:t>
            </a:r>
            <a:r>
              <a:rPr lang="en-GB" dirty="0" err="1"/>
              <a:t>måte</a:t>
            </a:r>
            <a:r>
              <a:rPr lang="en-GB" dirty="0"/>
              <a:t> </a:t>
            </a:r>
            <a:r>
              <a:rPr lang="en-GB" dirty="0" err="1"/>
              <a:t>å</a:t>
            </a:r>
            <a:r>
              <a:rPr lang="en-GB" dirty="0"/>
              <a:t> se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organisasjonstrukturen</a:t>
            </a:r>
            <a:r>
              <a:rPr lang="en-GB" dirty="0"/>
              <a:t> er </a:t>
            </a:r>
            <a:r>
              <a:rPr lang="en-GB" dirty="0" err="1"/>
              <a:t>å</a:t>
            </a:r>
            <a:r>
              <a:rPr lang="en-GB" dirty="0"/>
              <a:t> se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hovedtemaene</a:t>
            </a:r>
            <a:r>
              <a:rPr lang="en-GB" dirty="0"/>
              <a:t> </a:t>
            </a:r>
            <a:r>
              <a:rPr lang="en-GB" dirty="0" err="1"/>
              <a:t>som</a:t>
            </a:r>
            <a:r>
              <a:rPr lang="en-GB" dirty="0"/>
              <a:t> </a:t>
            </a:r>
            <a:r>
              <a:rPr lang="en-GB" dirty="0" err="1"/>
              <a:t>jobbes</a:t>
            </a:r>
            <a:r>
              <a:rPr lang="en-GB" dirty="0"/>
              <a:t> med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forskjellige</a:t>
            </a:r>
            <a:r>
              <a:rPr lang="en-GB" dirty="0"/>
              <a:t> </a:t>
            </a:r>
            <a:r>
              <a:rPr lang="en-GB" dirty="0" err="1"/>
              <a:t>måter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9B262-9532-5341-8FB7-A4769E572A70}" type="slidenum">
              <a:rPr lang="en-NO" smtClean="0"/>
              <a:t>7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832067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NORRN er del av det større </a:t>
            </a:r>
            <a:r>
              <a:rPr lang="nb-NO" err="1"/>
              <a:t>reproducibility</a:t>
            </a:r>
            <a:r>
              <a:rPr lang="nb-NO"/>
              <a:t> nettverket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72985F-36CD-4D87-8C89-674A558E805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151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Disse nettverkene var en reaksjon på replikasjonskrisen eller </a:t>
            </a:r>
            <a:r>
              <a:rPr lang="nb-NO" baseline="0" dirty="0" err="1"/>
              <a:t>credibility</a:t>
            </a:r>
            <a:r>
              <a:rPr lang="nb-NO" baseline="0" dirty="0"/>
              <a:t> </a:t>
            </a:r>
            <a:r>
              <a:rPr lang="nb-NO" baseline="0" dirty="0" err="1"/>
              <a:t>revolution</a:t>
            </a:r>
            <a:r>
              <a:rPr lang="nb-NO" baseline="0" dirty="0"/>
              <a:t> for å forbedre forskning globalt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72985F-36CD-4D87-8C89-674A558E805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3156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BAEFA-BB57-B1A6-51BD-B9BD865502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36721B-2355-9348-4070-BFB066C28F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D7D99-DEFA-7351-64C0-E8F6C8FB6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9F287-0CE4-B44D-AC8D-F89B0ABD27EA}" type="datetimeFigureOut">
              <a:rPr lang="en-NO" smtClean="0"/>
              <a:t>02/04/2025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778E6-1A81-B6F4-16F0-D5382C633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092F90-4EC9-5E46-B1D8-563D052C6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7902-EC38-AE43-8AE7-AD045D850D3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042374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74852-AF9D-35B9-A80E-D891F9569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A2F447-6EDF-7C05-B07A-54EE8CBD61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84941C-09C1-AECA-C821-21F06F3CA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9F287-0CE4-B44D-AC8D-F89B0ABD27EA}" type="datetimeFigureOut">
              <a:rPr lang="en-NO" smtClean="0"/>
              <a:t>02/04/2025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BF966-1B22-3B02-0FDD-CC2FBCB00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809DA-C5B3-95CC-1D5A-D035A165D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7902-EC38-AE43-8AE7-AD045D850D3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067107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E2F6BE-8D47-849E-2222-98755958B6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AF2D11-EF1B-6EAE-9EF1-A4B78CCF4F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84418-B7E5-1DB5-0068-D9A8EC3DB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9F287-0CE4-B44D-AC8D-F89B0ABD27EA}" type="datetimeFigureOut">
              <a:rPr lang="en-NO" smtClean="0"/>
              <a:t>02/04/2025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E4B6D-F71F-F93A-450C-C33DCDB05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87AEE-DADF-A3A8-F103-DEDDF59DC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7902-EC38-AE43-8AE7-AD045D850D3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39096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56D8-61C3-6DA6-2315-F8860053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9E676-D359-FA7F-EF4E-73133EB17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206AE-9577-44AD-173E-8BE3FFF11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9F287-0CE4-B44D-AC8D-F89B0ABD27EA}" type="datetimeFigureOut">
              <a:rPr lang="en-NO" smtClean="0"/>
              <a:t>02/04/2025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4A19F-EC2D-B089-8440-ECB53B0CD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69574-AD49-C476-3DBE-64F70EC9B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7902-EC38-AE43-8AE7-AD045D850D3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540663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9BB39-C8C6-1706-A916-C55C2A357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F36AA-B0EE-F2BC-C088-F41AE54D4E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847DB-88A6-5DD9-3270-D3EF2A32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9F287-0CE4-B44D-AC8D-F89B0ABD27EA}" type="datetimeFigureOut">
              <a:rPr lang="en-NO" smtClean="0"/>
              <a:t>02/04/2025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2E9FA-43E6-349B-5FAA-CCDDF17FA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EC406-038C-8A7A-A2C4-FFDD8C3E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7902-EC38-AE43-8AE7-AD045D850D3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15494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9AAB5-34A1-30F4-1D3F-43AE9D48B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11194-FC5A-3545-2D4B-8FB322A9DB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84223C-A56C-F64D-DDD6-DD0C4262F9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77BD5C-AC5F-010E-4F19-D71CEA335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9F287-0CE4-B44D-AC8D-F89B0ABD27EA}" type="datetimeFigureOut">
              <a:rPr lang="en-NO" smtClean="0"/>
              <a:t>02/04/2025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E30B64-7228-650D-E179-3FEA8AD4A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1E3D12-E152-555E-8B18-DDC4A3E6B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7902-EC38-AE43-8AE7-AD045D850D3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190840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2E9E0-F9CE-C38F-796A-C4AEE09CF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A18AEC-9D4F-AA86-5314-DE1AEC40B0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3E2A35-D3FC-DF40-3D15-97F29DFE52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914672-134B-18C7-3B1B-B22549D3C5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86FFF6-0CA7-6CCE-D07B-11496D2C9A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71F17B-7495-305D-716C-C7F5E4444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9F287-0CE4-B44D-AC8D-F89B0ABD27EA}" type="datetimeFigureOut">
              <a:rPr lang="en-NO" smtClean="0"/>
              <a:t>02/04/2025</a:t>
            </a:fld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A5DF8E-0F33-76B7-D422-89A0AE245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42D0BC-DE31-FFF7-263E-A56857813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7902-EC38-AE43-8AE7-AD045D850D3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856309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912E7-285E-76AB-5AB9-550EA463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0F25EA-4DE4-83D8-01D6-084244C60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9F287-0CE4-B44D-AC8D-F89B0ABD27EA}" type="datetimeFigureOut">
              <a:rPr lang="en-NO" smtClean="0"/>
              <a:t>02/04/2025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223A04-221B-559B-EE01-D5E5A32B0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B56ED0-60AF-B771-9FA5-73692735B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7902-EC38-AE43-8AE7-AD045D850D3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15440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738565-7D86-F949-61C0-7B88A0538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9F287-0CE4-B44D-AC8D-F89B0ABD27EA}" type="datetimeFigureOut">
              <a:rPr lang="en-NO" smtClean="0"/>
              <a:t>02/04/2025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994214-5FC3-4D00-9F66-D5EAA6FFF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0D76F-C643-5C97-6691-3B0E1C61B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7902-EC38-AE43-8AE7-AD045D850D3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230161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1DB13-9496-1FD0-5C8A-5CA828865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051B2-592B-22C2-E86A-1AABF43AC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A564BB-7037-FD8C-5E46-B2DD6D8055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AFE14E-0D7C-B36D-1464-5F1F19327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9F287-0CE4-B44D-AC8D-F89B0ABD27EA}" type="datetimeFigureOut">
              <a:rPr lang="en-NO" smtClean="0"/>
              <a:t>02/04/2025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DBB19C-609E-D14D-FAC7-F67586C76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55DCBE-F2F1-EF4F-3013-C4EFAF679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7902-EC38-AE43-8AE7-AD045D850D3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95639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DF189-0E70-4ED4-0DD3-CD9D8E046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D8DA7C-A121-225B-3600-1DB5266853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8A3748-AD52-0909-71C3-A45AA76B62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19FD24-4AF1-FDF3-040A-05A01B513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9F287-0CE4-B44D-AC8D-F89B0ABD27EA}" type="datetimeFigureOut">
              <a:rPr lang="en-NO" smtClean="0"/>
              <a:t>02/04/2025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CB7B3-5EDB-DD4E-5458-40B7BFC0D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5FB199-B164-BD91-71C8-C47FCD7F1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7902-EC38-AE43-8AE7-AD045D850D3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69770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F8533C-79BF-C22A-1E76-9EEDBC846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07A5F5-F184-6F43-19B4-1210DC0421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2F4B7-DC73-60B7-8CD1-2DBCCF88F4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59F287-0CE4-B44D-AC8D-F89B0ABD27EA}" type="datetimeFigureOut">
              <a:rPr lang="en-NO" smtClean="0"/>
              <a:t>02/04/2025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F1F1A-E1B4-F721-CDB9-574A452F5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5C472-34BF-21CE-B6DA-9806F4DF31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2A7902-EC38-AE43-8AE7-AD045D850D38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625516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rrn.no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ukrn.org/terms-of-reference/" TargetMode="Externa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rrn.no/terms-of-referenc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28.png"/><Relationship Id="rId18" Type="http://schemas.openxmlformats.org/officeDocument/2006/relationships/customXml" Target="../ink/ink7.xml"/><Relationship Id="rId3" Type="http://schemas.openxmlformats.org/officeDocument/2006/relationships/image" Target="../media/image22.png"/><Relationship Id="rId21" Type="http://schemas.openxmlformats.org/officeDocument/2006/relationships/image" Target="../media/image32.png"/><Relationship Id="rId7" Type="http://schemas.openxmlformats.org/officeDocument/2006/relationships/image" Target="../media/image25.png"/><Relationship Id="rId12" Type="http://schemas.openxmlformats.org/officeDocument/2006/relationships/customXml" Target="../ink/ink4.xml"/><Relationship Id="rId17" Type="http://schemas.openxmlformats.org/officeDocument/2006/relationships/image" Target="../media/image30.png"/><Relationship Id="rId2" Type="http://schemas.openxmlformats.org/officeDocument/2006/relationships/image" Target="../media/image21.png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5" Type="http://schemas.openxmlformats.org/officeDocument/2006/relationships/image" Target="../media/image29.png"/><Relationship Id="rId10" Type="http://schemas.openxmlformats.org/officeDocument/2006/relationships/customXml" Target="../ink/ink3.xml"/><Relationship Id="rId19" Type="http://schemas.openxmlformats.org/officeDocument/2006/relationships/image" Target="../media/image31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Relationship Id="rId14" Type="http://schemas.openxmlformats.org/officeDocument/2006/relationships/customXml" Target="../ink/ink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hyperlink" Target="https://www.hiof.no/english/studies/courses/iio/iio/2024/autumn/phdds92023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s://docs.google.com/document/d/1npob9Bmm_MvcNcSYzLr78JJ7DtQo5EbT-BdqtkaOwoU/edit?tab=t.0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hyperlink" Target="https://twitter.com/FORRTproject" TargetMode="External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rrn.no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ukrn.org/international-networks/" TargetMode="Externa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85B5C-2953-4CB0-9717-97F35CC744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NO" dirty="0"/>
              <a:t>Samarbeidsmuligheter på tvers av Open Science institusjonene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1ABC40-98A7-9D9F-4D8B-85D3A6C3B4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58070"/>
            <a:ext cx="9144000" cy="1655762"/>
          </a:xfrm>
        </p:spPr>
        <p:txBody>
          <a:bodyPr/>
          <a:lstStyle/>
          <a:p>
            <a:r>
              <a:rPr lang="en-NO" dirty="0"/>
              <a:t>Max Korbmacher, PhD</a:t>
            </a:r>
          </a:p>
          <a:p>
            <a:r>
              <a:rPr lang="en-NO" dirty="0"/>
              <a:t>Haukeland universitetssykehus &amp; HVL</a:t>
            </a:r>
          </a:p>
          <a:p>
            <a:r>
              <a:rPr lang="en-NO" dirty="0"/>
              <a:t>24.04.2025</a:t>
            </a:r>
          </a:p>
        </p:txBody>
      </p:sp>
    </p:spTree>
    <p:extLst>
      <p:ext uri="{BB962C8B-B14F-4D97-AF65-F5344CB8AC3E}">
        <p14:creationId xmlns:p14="http://schemas.microsoft.com/office/powerpoint/2010/main" val="3301141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2555191-A5FC-9337-061A-7460A86F03A5}"/>
              </a:ext>
            </a:extLst>
          </p:cNvPr>
          <p:cNvSpPr/>
          <p:nvPr/>
        </p:nvSpPr>
        <p:spPr>
          <a:xfrm>
            <a:off x="6163190" y="-8530"/>
            <a:ext cx="6028810" cy="6866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ectangle 6"/>
          <p:cNvSpPr/>
          <p:nvPr/>
        </p:nvSpPr>
        <p:spPr>
          <a:xfrm>
            <a:off x="10019739" y="6431664"/>
            <a:ext cx="21722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3"/>
              </a:rPr>
              <a:t>https://www.norrn.no/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9336"/>
            <a:ext cx="6028811" cy="3064992"/>
          </a:xfrm>
          <a:prstGeom prst="rect">
            <a:avLst/>
          </a:prstGeom>
        </p:spPr>
      </p:pic>
      <p:pic>
        <p:nvPicPr>
          <p:cNvPr id="5" name="Picture 4" descr="A map of the united states&#10;&#10;AI-generated content may be incorrect.">
            <a:extLst>
              <a:ext uri="{FF2B5EF4-FFF2-40B4-BE49-F238E27FC236}">
                <a16:creationId xmlns:a16="http://schemas.microsoft.com/office/drawing/2014/main" id="{7852FECC-8717-D3BD-6C1B-A366AD2113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40" y="952074"/>
            <a:ext cx="4948438" cy="511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61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BAE4FE-090E-7853-32B2-45FFAD881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852" y="928383"/>
            <a:ext cx="9132213" cy="5538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36B116-F69D-BAD5-CF71-50289BD127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57" r="66747" b="86106"/>
          <a:stretch/>
        </p:blipFill>
        <p:spPr>
          <a:xfrm>
            <a:off x="253388" y="69428"/>
            <a:ext cx="2633031" cy="8589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365AC3-9BF4-F52E-4ECE-99B231ADE09E}"/>
              </a:ext>
            </a:extLst>
          </p:cNvPr>
          <p:cNvSpPr txBox="1"/>
          <p:nvPr/>
        </p:nvSpPr>
        <p:spPr>
          <a:xfrm>
            <a:off x="8362764" y="6419239"/>
            <a:ext cx="38292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https://www.ukrn.org/terms-of-reference/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08217B6D-982A-88AF-9A7E-D8AFCB3C87ED}"/>
              </a:ext>
            </a:extLst>
          </p:cNvPr>
          <p:cNvSpPr txBox="1">
            <a:spLocks/>
          </p:cNvSpPr>
          <p:nvPr/>
        </p:nvSpPr>
        <p:spPr>
          <a:xfrm>
            <a:off x="1414577" y="131983"/>
            <a:ext cx="9362845" cy="73384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err="1">
                <a:solidFill>
                  <a:srgbClr val="1223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Struktur</a:t>
            </a:r>
            <a:endParaRPr lang="en-AU" sz="4800" b="1" dirty="0">
              <a:solidFill>
                <a:srgbClr val="1223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64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7293" y="892082"/>
            <a:ext cx="9200382" cy="4908353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Coordinating activity in three focus areas:</a:t>
            </a:r>
          </a:p>
          <a:p>
            <a:pPr marL="0" indent="0">
              <a:buNone/>
            </a:pPr>
            <a:endParaRPr lang="nb-NO" sz="2400" dirty="0"/>
          </a:p>
          <a:p>
            <a:pPr marL="0" indent="0">
              <a:buNone/>
            </a:pPr>
            <a:r>
              <a:rPr lang="nb-NO" sz="2400" b="1" dirty="0">
                <a:solidFill>
                  <a:srgbClr val="D82C7D"/>
                </a:solidFill>
              </a:rPr>
              <a:t>1. </a:t>
            </a:r>
            <a:r>
              <a:rPr lang="nb-NO" sz="2400" b="1" dirty="0" err="1">
                <a:solidFill>
                  <a:srgbClr val="D82C7D"/>
                </a:solidFill>
              </a:rPr>
              <a:t>Education</a:t>
            </a:r>
            <a:endParaRPr lang="nb-NO" sz="2400" dirty="0">
              <a:solidFill>
                <a:srgbClr val="D82C7D"/>
              </a:solidFill>
            </a:endParaRPr>
          </a:p>
          <a:p>
            <a:pPr marL="0" indent="0">
              <a:buNone/>
            </a:pPr>
            <a:r>
              <a:rPr lang="en-US" sz="2400" dirty="0"/>
              <a:t>designing and establishing appropriate training activities</a:t>
            </a:r>
          </a:p>
          <a:p>
            <a:pPr marL="0" indent="0">
              <a:buNone/>
            </a:pPr>
            <a:r>
              <a:rPr lang="nb-NO" sz="2400" b="1" dirty="0">
                <a:solidFill>
                  <a:srgbClr val="D82C7D"/>
                </a:solidFill>
              </a:rPr>
              <a:t>2. </a:t>
            </a:r>
            <a:r>
              <a:rPr lang="nb-NO" sz="2400" b="1" dirty="0" err="1">
                <a:solidFill>
                  <a:srgbClr val="D82C7D"/>
                </a:solidFill>
              </a:rPr>
              <a:t>Communication</a:t>
            </a:r>
            <a:endParaRPr lang="nb-NO" sz="2400" b="1" dirty="0">
              <a:solidFill>
                <a:srgbClr val="D82C7D"/>
              </a:solidFill>
            </a:endParaRPr>
          </a:p>
          <a:p>
            <a:pPr marL="0" indent="0">
              <a:buNone/>
            </a:pPr>
            <a:r>
              <a:rPr lang="en-US" sz="2400" dirty="0"/>
              <a:t>disseminating new evidence, propagating best practices, and promoting culture change</a:t>
            </a:r>
          </a:p>
          <a:p>
            <a:pPr marL="0" indent="0">
              <a:buNone/>
            </a:pPr>
            <a:r>
              <a:rPr lang="nb-NO" sz="2400" b="1" dirty="0">
                <a:solidFill>
                  <a:srgbClr val="D82C7D"/>
                </a:solidFill>
              </a:rPr>
              <a:t>3. </a:t>
            </a:r>
            <a:r>
              <a:rPr lang="nb-NO" sz="2400" b="1" dirty="0" err="1">
                <a:solidFill>
                  <a:srgbClr val="D82C7D"/>
                </a:solidFill>
              </a:rPr>
              <a:t>Transformation</a:t>
            </a:r>
            <a:endParaRPr lang="nb-NO" sz="2400" b="1" dirty="0">
              <a:solidFill>
                <a:srgbClr val="D82C7D"/>
              </a:solidFill>
            </a:endParaRPr>
          </a:p>
          <a:p>
            <a:pPr marL="0" indent="0">
              <a:buNone/>
            </a:pPr>
            <a:r>
              <a:rPr lang="en-US" sz="2400" dirty="0"/>
              <a:t>designing and evaluating research improvement measures and policy in collaboration with stakeholders</a:t>
            </a:r>
            <a:endParaRPr lang="nb-NO" sz="2400" dirty="0"/>
          </a:p>
        </p:txBody>
      </p:sp>
      <p:sp>
        <p:nvSpPr>
          <p:cNvPr id="7" name="Rectangle 6"/>
          <p:cNvSpPr/>
          <p:nvPr/>
        </p:nvSpPr>
        <p:spPr>
          <a:xfrm>
            <a:off x="8407284" y="6449144"/>
            <a:ext cx="38634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3"/>
              </a:rPr>
              <a:t>https://www.norrn.no/terms-of-reference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242" r="87277" b="91167"/>
          <a:stretch/>
        </p:blipFill>
        <p:spPr>
          <a:xfrm>
            <a:off x="-6570" y="87782"/>
            <a:ext cx="1446750" cy="54467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90C416-2FFD-7565-BBFC-02DEA19E5F95}"/>
              </a:ext>
            </a:extLst>
          </p:cNvPr>
          <p:cNvSpPr/>
          <p:nvPr/>
        </p:nvSpPr>
        <p:spPr>
          <a:xfrm>
            <a:off x="263347" y="5789711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6640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2D060-3EFB-7535-0852-8051EA47D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>
                <a:solidFill>
                  <a:srgbClr val="002060"/>
                </a:solidFill>
              </a:rPr>
              <a:t>NORRN aktiviteter</a:t>
            </a:r>
          </a:p>
        </p:txBody>
      </p:sp>
      <p:pic>
        <p:nvPicPr>
          <p:cNvPr id="5" name="Content Placeholder 4" descr="A blue and white card with white text&#10;&#10;Description automatically generated">
            <a:extLst>
              <a:ext uri="{FF2B5EF4-FFF2-40B4-BE49-F238E27FC236}">
                <a16:creationId xmlns:a16="http://schemas.microsoft.com/office/drawing/2014/main" id="{3874A1FB-7318-8A45-EDF8-5A3A10B776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69" y="2221138"/>
            <a:ext cx="5261911" cy="297351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4D2F31-82B3-830A-5210-84D5ED5CACDF}"/>
              </a:ext>
            </a:extLst>
          </p:cNvPr>
          <p:cNvSpPr txBox="1"/>
          <p:nvPr/>
        </p:nvSpPr>
        <p:spPr>
          <a:xfrm>
            <a:off x="0" y="1522204"/>
            <a:ext cx="52619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Annual event – under </a:t>
            </a:r>
            <a:r>
              <a:rPr lang="en-US" sz="1800" dirty="0" err="1"/>
              <a:t>planlegging</a:t>
            </a:r>
            <a:r>
              <a:rPr lang="en-US" sz="1800" dirty="0"/>
              <a:t>, </a:t>
            </a:r>
            <a:r>
              <a:rPr lang="en-US" sz="1800" dirty="0" err="1"/>
              <a:t>sammen</a:t>
            </a:r>
            <a:r>
              <a:rPr lang="en-US" sz="1800" dirty="0"/>
              <a:t> med </a:t>
            </a:r>
            <a:r>
              <a:rPr lang="en-US" sz="1800" dirty="0" err="1"/>
              <a:t>UiO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2025</a:t>
            </a:r>
            <a:endParaRPr lang="en-NO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1BE94B4-AB6F-4504-E352-E666308D2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0810" y="4284814"/>
            <a:ext cx="4022712" cy="2458009"/>
          </a:xfrm>
          <a:prstGeom prst="rect">
            <a:avLst/>
          </a:prstGeom>
        </p:spPr>
      </p:pic>
      <p:pic>
        <p:nvPicPr>
          <p:cNvPr id="11" name="Picture 10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0706620F-6AB0-31D0-9966-EBF22E9B1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793" y="5247258"/>
            <a:ext cx="5967539" cy="1564946"/>
          </a:xfrm>
          <a:prstGeom prst="rect">
            <a:avLst/>
          </a:prstGeom>
        </p:spPr>
      </p:pic>
      <p:pic>
        <p:nvPicPr>
          <p:cNvPr id="13" name="Picture 12" descr="A close-up of a paper&#10;&#10;Description automatically generated">
            <a:extLst>
              <a:ext uri="{FF2B5EF4-FFF2-40B4-BE49-F238E27FC236}">
                <a16:creationId xmlns:a16="http://schemas.microsoft.com/office/drawing/2014/main" id="{BAAD16B9-4F26-C869-7AF9-109E6815DA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1305" y="1071852"/>
            <a:ext cx="6610695" cy="32129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2F8386-242D-4C48-FA13-67850D2D5F51}"/>
              </a:ext>
            </a:extLst>
          </p:cNvPr>
          <p:cNvSpPr txBox="1"/>
          <p:nvPr/>
        </p:nvSpPr>
        <p:spPr>
          <a:xfrm>
            <a:off x="5581305" y="425521"/>
            <a:ext cx="6502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Paper </a:t>
            </a:r>
            <a:r>
              <a:rPr lang="en-US" sz="1800" dirty="0" err="1"/>
              <a:t>på</a:t>
            </a:r>
            <a:r>
              <a:rPr lang="en-US" sz="1800" dirty="0"/>
              <a:t> Open Science practices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MoBa</a:t>
            </a:r>
            <a:endParaRPr lang="en-NO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0B42DD3-33FF-6CB6-D63A-1EFD3AF86B07}"/>
                  </a:ext>
                </a:extLst>
              </p14:cNvPr>
              <p14:cNvContentPartPr/>
              <p14:nvPr/>
            </p14:nvContentPartPr>
            <p14:xfrm>
              <a:off x="9625936" y="1294753"/>
              <a:ext cx="2108880" cy="630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0B42DD3-33FF-6CB6-D63A-1EFD3AF86B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71936" y="1186753"/>
                <a:ext cx="221652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326B08B-473C-0EF4-9E43-19DD19B4BBCF}"/>
                  </a:ext>
                </a:extLst>
              </p14:cNvPr>
              <p14:cNvContentPartPr/>
              <p14:nvPr/>
            </p14:nvContentPartPr>
            <p14:xfrm>
              <a:off x="5748016" y="1508593"/>
              <a:ext cx="1635480" cy="320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326B08B-473C-0EF4-9E43-19DD19B4BBC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94376" y="1400953"/>
                <a:ext cx="174312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F07495A-530A-6E71-2EAB-1112FA3A10F8}"/>
                  </a:ext>
                </a:extLst>
              </p14:cNvPr>
              <p14:cNvContentPartPr/>
              <p14:nvPr/>
            </p14:nvContentPartPr>
            <p14:xfrm>
              <a:off x="7900816" y="1471513"/>
              <a:ext cx="340560" cy="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F07495A-530A-6E71-2EAB-1112FA3A10F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46816" y="1363513"/>
                <a:ext cx="4482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8F86990-45CA-BF04-7DC8-CEF270B58A6F}"/>
                  </a:ext>
                </a:extLst>
              </p14:cNvPr>
              <p14:cNvContentPartPr/>
              <p14:nvPr/>
            </p14:nvContentPartPr>
            <p14:xfrm>
              <a:off x="8958496" y="1512913"/>
              <a:ext cx="1344600" cy="248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8F86990-45CA-BF04-7DC8-CEF270B58A6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904496" y="1404913"/>
                <a:ext cx="145224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FF6654F-4674-1AD1-B087-284BBB146872}"/>
                  </a:ext>
                </a:extLst>
              </p14:cNvPr>
              <p14:cNvContentPartPr/>
              <p14:nvPr/>
            </p14:nvContentPartPr>
            <p14:xfrm>
              <a:off x="7882456" y="3408673"/>
              <a:ext cx="1056600" cy="1206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FF6654F-4674-1AD1-B087-284BBB14687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828456" y="3301033"/>
                <a:ext cx="11642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6F2214A-8CAD-BB8E-5ED2-B38DDAED7736}"/>
                  </a:ext>
                </a:extLst>
              </p14:cNvPr>
              <p14:cNvContentPartPr/>
              <p14:nvPr/>
            </p14:nvContentPartPr>
            <p14:xfrm>
              <a:off x="9877216" y="3489313"/>
              <a:ext cx="2017440" cy="180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6F2214A-8CAD-BB8E-5ED2-B38DDAED773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823216" y="3381313"/>
                <a:ext cx="212508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106FDC6-8866-E328-A197-6133A774AA12}"/>
                  </a:ext>
                </a:extLst>
              </p14:cNvPr>
              <p14:cNvContentPartPr/>
              <p14:nvPr/>
            </p14:nvContentPartPr>
            <p14:xfrm>
              <a:off x="5707696" y="3644473"/>
              <a:ext cx="4537080" cy="1364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106FDC6-8866-E328-A197-6133A774AA1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653696" y="3536473"/>
                <a:ext cx="4644720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C4AE5A7-479D-19A8-275C-BC8CC450803A}"/>
                  </a:ext>
                </a:extLst>
              </p14:cNvPr>
              <p14:cNvContentPartPr/>
              <p14:nvPr/>
            </p14:nvContentPartPr>
            <p14:xfrm>
              <a:off x="7740976" y="4035433"/>
              <a:ext cx="2018880" cy="759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C4AE5A7-479D-19A8-275C-BC8CC450803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686976" y="3927793"/>
                <a:ext cx="2126520" cy="29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2679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976A8DD3-AECF-72BE-9385-E07D1ED62DDF}"/>
              </a:ext>
            </a:extLst>
          </p:cNvPr>
          <p:cNvGrpSpPr/>
          <p:nvPr/>
        </p:nvGrpSpPr>
        <p:grpSpPr>
          <a:xfrm>
            <a:off x="0" y="5080374"/>
            <a:ext cx="6096000" cy="1777626"/>
            <a:chOff x="0" y="4796715"/>
            <a:chExt cx="6096000" cy="1777626"/>
          </a:xfrm>
        </p:grpSpPr>
        <p:pic>
          <p:nvPicPr>
            <p:cNvPr id="28" name="Picture 27" descr="A close-up of a research&#10;&#10;Description automatically generated">
              <a:extLst>
                <a:ext uri="{FF2B5EF4-FFF2-40B4-BE49-F238E27FC236}">
                  <a16:creationId xmlns:a16="http://schemas.microsoft.com/office/drawing/2014/main" id="{F30EAF8A-EB73-8A68-6AFB-1616EF6F5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796715"/>
              <a:ext cx="6096000" cy="177762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9781E60-91BE-5AA9-91BF-0BC8E18EAF2F}"/>
                </a:ext>
              </a:extLst>
            </p:cNvPr>
            <p:cNvSpPr txBox="1"/>
            <p:nvPr/>
          </p:nvSpPr>
          <p:spPr>
            <a:xfrm>
              <a:off x="109331" y="6004498"/>
              <a:ext cx="72886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NO" dirty="0">
                  <a:hlinkClick r:id="rId4"/>
                </a:rPr>
                <a:t>Link</a:t>
              </a:r>
              <a:endParaRPr lang="en-NO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72D060-3EFB-7535-0852-8051EA47D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>
                <a:solidFill>
                  <a:srgbClr val="002060"/>
                </a:solidFill>
              </a:rPr>
              <a:t>Pedagogiske NORRN &amp; FORRT aktiviteter</a:t>
            </a:r>
          </a:p>
        </p:txBody>
      </p:sp>
      <p:pic>
        <p:nvPicPr>
          <p:cNvPr id="8" name="Content Placeholder 7" descr="A screenshot of a news article&#10;&#10;Description automatically generated">
            <a:extLst>
              <a:ext uri="{FF2B5EF4-FFF2-40B4-BE49-F238E27FC236}">
                <a16:creationId xmlns:a16="http://schemas.microsoft.com/office/drawing/2014/main" id="{E4DAE63F-CD61-5E1E-5FFE-6B7488040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98643" y="1690688"/>
            <a:ext cx="5372951" cy="2669277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6E9B2D-5DB9-09F7-E2BA-E216D7A7ED4A}"/>
              </a:ext>
            </a:extLst>
          </p:cNvPr>
          <p:cNvSpPr txBox="1"/>
          <p:nvPr/>
        </p:nvSpPr>
        <p:spPr>
          <a:xfrm>
            <a:off x="298643" y="435996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doi.org</a:t>
            </a:r>
            <a:r>
              <a:rPr lang="en-GB" dirty="0"/>
              <a:t>/10.1038/s44271-023-00003-2</a:t>
            </a:r>
            <a:endParaRPr lang="en-NO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757B28D-77B1-83BA-10CF-6AFC7134E281}"/>
              </a:ext>
            </a:extLst>
          </p:cNvPr>
          <p:cNvGrpSpPr/>
          <p:nvPr/>
        </p:nvGrpSpPr>
        <p:grpSpPr>
          <a:xfrm>
            <a:off x="5871225" y="4188723"/>
            <a:ext cx="6320775" cy="2669277"/>
            <a:chOff x="5671594" y="1690688"/>
            <a:chExt cx="6320775" cy="2669277"/>
          </a:xfrm>
        </p:grpSpPr>
        <p:pic>
          <p:nvPicPr>
            <p:cNvPr id="24" name="Picture 23" descr="A screenshot of a computer science application&#10;&#10;Description automatically generated">
              <a:extLst>
                <a:ext uri="{FF2B5EF4-FFF2-40B4-BE49-F238E27FC236}">
                  <a16:creationId xmlns:a16="http://schemas.microsoft.com/office/drawing/2014/main" id="{EF287A90-9988-C433-DDF5-15A5DC2CF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71594" y="1690688"/>
              <a:ext cx="6320775" cy="2669277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2904E4C-CE2E-A476-29F4-4D97B9EBE388}"/>
                </a:ext>
              </a:extLst>
            </p:cNvPr>
            <p:cNvSpPr txBox="1"/>
            <p:nvPr/>
          </p:nvSpPr>
          <p:spPr>
            <a:xfrm>
              <a:off x="5671594" y="3981506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NO" dirty="0">
                  <a:hlinkClick r:id="rId7"/>
                </a:rPr>
                <a:t>Link</a:t>
              </a:r>
              <a:endParaRPr lang="en-NO" dirty="0"/>
            </a:p>
          </p:txBody>
        </p:sp>
      </p:grpSp>
      <p:pic>
        <p:nvPicPr>
          <p:cNvPr id="34" name="Picture 33" descr="A close-up of a book&#10;&#10;Description automatically generated">
            <a:extLst>
              <a:ext uri="{FF2B5EF4-FFF2-40B4-BE49-F238E27FC236}">
                <a16:creationId xmlns:a16="http://schemas.microsoft.com/office/drawing/2014/main" id="{8C713876-6D1F-9FC6-18DE-2AF39F77DD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9925" y="1378838"/>
            <a:ext cx="4038599" cy="280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4ADBE-45A6-CB00-4649-C5162F29E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Collaborative Open-science and meta Research (Gilad Feldman)</a:t>
            </a:r>
            <a:endParaRPr lang="en-NO" dirty="0"/>
          </a:p>
        </p:txBody>
      </p:sp>
      <p:pic>
        <p:nvPicPr>
          <p:cNvPr id="5" name="Content Placeholder 4" descr="A white text on a white background&#10;&#10;Description automatically generated">
            <a:extLst>
              <a:ext uri="{FF2B5EF4-FFF2-40B4-BE49-F238E27FC236}">
                <a16:creationId xmlns:a16="http://schemas.microsoft.com/office/drawing/2014/main" id="{06038EA9-80FD-8AD5-B098-2F68415613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9740900" cy="3606800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57D32AA-E1CD-53EA-C59B-85CB258E3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287" y="4842084"/>
            <a:ext cx="5870712" cy="201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077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133FF-6300-9519-9020-FFA88E16C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675C9-571C-CFDC-5BCF-88C67F457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3D2AB76-51E1-540C-06B3-18F8758B8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0"/>
            <a:ext cx="9856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373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AB98624-9900-E107-C243-14CFBDD95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340" y="890602"/>
            <a:ext cx="3555190" cy="502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F2EFD8-CDB5-6CF5-FB58-A7C6829CF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C2A1A1DE-292E-0CC7-8DAC-4B1F88BD61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895607" y="825000"/>
            <a:ext cx="5070379" cy="494885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5C5BB5-52C4-5519-D96C-80057FCBCB0D}"/>
              </a:ext>
            </a:extLst>
          </p:cNvPr>
          <p:cNvSpPr txBox="1"/>
          <p:nvPr/>
        </p:nvSpPr>
        <p:spPr>
          <a:xfrm>
            <a:off x="6895607" y="5911334"/>
            <a:ext cx="49253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O" dirty="0"/>
              <a:t>https://mgto.org/resources/</a:t>
            </a:r>
          </a:p>
        </p:txBody>
      </p:sp>
    </p:spTree>
    <p:extLst>
      <p:ext uri="{BB962C8B-B14F-4D97-AF65-F5344CB8AC3E}">
        <p14:creationId xmlns:p14="http://schemas.microsoft.com/office/powerpoint/2010/main" val="3268128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8D4E05BC-687A-1786-188D-E929961A8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918512"/>
            <a:ext cx="10515600" cy="2748654"/>
          </a:xfr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8C2C478D-95FC-9DB9-3FBF-776E4968B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86275"/>
            <a:ext cx="8229600" cy="178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833723D-ED1D-F380-2CCB-FA3A75439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850526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A2F0F-9D7D-B7BC-B19C-E4808B44D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Psychological Science Accelerator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C361E-FAB9-248E-39A6-B8CF2738C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5852" cy="1103105"/>
          </a:xfrm>
        </p:spPr>
        <p:txBody>
          <a:bodyPr/>
          <a:lstStyle/>
          <a:p>
            <a:r>
              <a:rPr lang="en-NO" dirty="0"/>
              <a:t>CERN for psykologi</a:t>
            </a:r>
          </a:p>
          <a:p>
            <a:r>
              <a:rPr lang="en-NO" dirty="0"/>
              <a:t>2468 forskere fra 73 land</a:t>
            </a:r>
          </a:p>
          <a:p>
            <a:endParaRPr lang="en-NO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E80C974-6F7B-06FC-FFEA-3931B18C9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9766" y="131417"/>
            <a:ext cx="1546929" cy="1546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white paper with black text&#10;&#10;Description automatically generated">
            <a:extLst>
              <a:ext uri="{FF2B5EF4-FFF2-40B4-BE49-F238E27FC236}">
                <a16:creationId xmlns:a16="http://schemas.microsoft.com/office/drawing/2014/main" id="{CFB0C165-D60A-2CE0-8519-682A80B38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701" y="1690688"/>
            <a:ext cx="6835700" cy="32645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6C29B-D99A-AB6A-BE16-F5C20DB0D774}"/>
              </a:ext>
            </a:extLst>
          </p:cNvPr>
          <p:cNvSpPr txBox="1"/>
          <p:nvPr/>
        </p:nvSpPr>
        <p:spPr>
          <a:xfrm>
            <a:off x="838199" y="2904807"/>
            <a:ext cx="4458466" cy="3230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dirty="0"/>
              <a:t>M</a:t>
            </a:r>
            <a:r>
              <a:rPr lang="en-NO" dirty="0"/>
              <a:t>ange high impact publikasjoner</a:t>
            </a:r>
          </a:p>
        </p:txBody>
      </p:sp>
      <p:pic>
        <p:nvPicPr>
          <p:cNvPr id="10" name="Picture 9" descr="A screenshot of a phone&#10;&#10;Description automatically generated">
            <a:extLst>
              <a:ext uri="{FF2B5EF4-FFF2-40B4-BE49-F238E27FC236}">
                <a16:creationId xmlns:a16="http://schemas.microsoft.com/office/drawing/2014/main" id="{8234B27A-1A10-C658-A8A8-090D8A53C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99583"/>
            <a:ext cx="5718313" cy="960676"/>
          </a:xfrm>
          <a:prstGeom prst="rect">
            <a:avLst/>
          </a:prstGeom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092E76CB-B4DB-618B-BB66-5A4C1C4E3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753271"/>
            <a:ext cx="5718313" cy="105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692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C0EAE-C654-A0A6-9234-479D7EA26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Open Science Organisasjoner og relevante materialer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5BCCA-B6AA-BE0E-784B-67911A3EA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Framework for Open and Reproducible Research Training (FORRT)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err="1"/>
              <a:t>Norges</a:t>
            </a:r>
            <a:r>
              <a:rPr lang="en-GB" dirty="0"/>
              <a:t> </a:t>
            </a:r>
            <a:r>
              <a:rPr lang="en-GB" dirty="0" err="1"/>
              <a:t>Reproduserbarhetsnettverk</a:t>
            </a:r>
            <a:r>
              <a:rPr lang="en-GB" dirty="0"/>
              <a:t> (NORRN)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Collaborative Open-science and meta Research (CORE - Gilad Feldman </a:t>
            </a:r>
            <a:r>
              <a:rPr lang="en-GB" dirty="0" err="1"/>
              <a:t>nettverk</a:t>
            </a:r>
            <a:r>
              <a:rPr lang="en-GB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Replication Research </a:t>
            </a:r>
            <a:r>
              <a:rPr lang="en-GB" dirty="0" err="1"/>
              <a:t>tidsskrift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Psychological Science Accelerator</a:t>
            </a:r>
          </a:p>
        </p:txBody>
      </p:sp>
    </p:spTree>
    <p:extLst>
      <p:ext uri="{BB962C8B-B14F-4D97-AF65-F5344CB8AC3E}">
        <p14:creationId xmlns:p14="http://schemas.microsoft.com/office/powerpoint/2010/main" val="1535599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FE73D-AF50-F4F8-B4E6-E8E2A804D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Oppsummering – samarbeidsmuligheter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6333C-A16B-B74F-9CB8-F9473A557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FORRT: pedagogikk, men også alle andre Open Science prosjekter</a:t>
            </a:r>
          </a:p>
          <a:p>
            <a:r>
              <a:rPr lang="en-NO" dirty="0"/>
              <a:t>NORRN: samme som FORRT, men mer Norge-spesifikk</a:t>
            </a:r>
          </a:p>
          <a:p>
            <a:r>
              <a:rPr lang="en-NO" dirty="0"/>
              <a:t>CORE: replikasjoner med studenter</a:t>
            </a:r>
          </a:p>
          <a:p>
            <a:r>
              <a:rPr lang="en-NO" dirty="0"/>
              <a:t>Replication Research: replikasjoner og reproduksjoner på alle nivåer (studenter &amp; seniorforsker, i grupper eller alleine)</a:t>
            </a:r>
          </a:p>
          <a:p>
            <a:r>
              <a:rPr lang="en-NO" dirty="0"/>
              <a:t>PSA: konfirmatoriske kvant. studier, hvis på stor skala gjerne ledet av senior akademikere med mye erfaring</a:t>
            </a:r>
          </a:p>
        </p:txBody>
      </p:sp>
    </p:spTree>
    <p:extLst>
      <p:ext uri="{BB962C8B-B14F-4D97-AF65-F5344CB8AC3E}">
        <p14:creationId xmlns:p14="http://schemas.microsoft.com/office/powerpoint/2010/main" val="724220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74EDF-00DF-9EA1-35D2-1A382B1BA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NO" dirty="0"/>
              <a:t>Conflicts of interest</a:t>
            </a:r>
          </a:p>
        </p:txBody>
      </p:sp>
    </p:spTree>
    <p:extLst>
      <p:ext uri="{BB962C8B-B14F-4D97-AF65-F5344CB8AC3E}">
        <p14:creationId xmlns:p14="http://schemas.microsoft.com/office/powerpoint/2010/main" val="757334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21904-6B03-4668-B4FA-5195B6527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6029" y="882138"/>
            <a:ext cx="5506913" cy="5093725"/>
          </a:xfrm>
        </p:spPr>
        <p:txBody>
          <a:bodyPr anchor="ctr">
            <a:norm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        FORRT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4D10E-BC7A-4AA5-A93A-1CE4CCC401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9570" y="882138"/>
            <a:ext cx="2862991" cy="5093725"/>
          </a:xfrm>
        </p:spPr>
        <p:txBody>
          <a:bodyPr anchor="ctr">
            <a:normAutofit/>
          </a:bodyPr>
          <a:lstStyle/>
          <a:p>
            <a:pPr algn="r"/>
            <a:r>
              <a:rPr lang="en-US" sz="2400" dirty="0">
                <a:solidFill>
                  <a:schemeClr val="tx2"/>
                </a:solidFill>
                <a:latin typeface="+mj-lt"/>
              </a:rPr>
              <a:t>Framework for Open and Reproducible Research Training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5B4409-70A7-4A63-BF71-79961C861C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329" y="2665011"/>
            <a:ext cx="1243245" cy="12566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F63D31-4AE4-2453-6346-69F17187D2FD}"/>
              </a:ext>
            </a:extLst>
          </p:cNvPr>
          <p:cNvSpPr txBox="1"/>
          <p:nvPr/>
        </p:nvSpPr>
        <p:spPr>
          <a:xfrm>
            <a:off x="4415300" y="5704555"/>
            <a:ext cx="47598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>
                <a:latin typeface="+mj-lt"/>
              </a:rPr>
              <a:t>www.forrt.org</a:t>
            </a:r>
          </a:p>
        </p:txBody>
      </p:sp>
    </p:spTree>
    <p:extLst>
      <p:ext uri="{BB962C8B-B14F-4D97-AF65-F5344CB8AC3E}">
        <p14:creationId xmlns:p14="http://schemas.microsoft.com/office/powerpoint/2010/main" val="410193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0"/>
    </mc:Choice>
    <mc:Fallback xmlns="">
      <p:transition spd="slow" advTm="193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E9263-FAF7-49AC-81B3-AA8167DB7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4168" y="445691"/>
            <a:ext cx="7830103" cy="1166535"/>
          </a:xfrm>
        </p:spPr>
        <p:txBody>
          <a:bodyPr>
            <a:normAutofit/>
          </a:bodyPr>
          <a:lstStyle/>
          <a:p>
            <a:r>
              <a:rPr lang="en-US" sz="4800" dirty="0" err="1"/>
              <a:t>Nøkkelinfo</a:t>
            </a:r>
            <a:r>
              <a:rPr lang="en-US" sz="4800" dirty="0"/>
              <a:t> om FORRT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4326F3-07C1-42CD-A77E-7E65BF9D92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726" y="529912"/>
            <a:ext cx="682570" cy="68994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5E6514A-B80E-4C1B-8518-3BCF70E9ECA7}"/>
              </a:ext>
            </a:extLst>
          </p:cNvPr>
          <p:cNvSpPr txBox="1">
            <a:spLocks/>
          </p:cNvSpPr>
          <p:nvPr/>
        </p:nvSpPr>
        <p:spPr>
          <a:xfrm>
            <a:off x="759513" y="1612226"/>
            <a:ext cx="11510641" cy="47289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lnSpc>
                <a:spcPct val="200000"/>
              </a:lnSpc>
              <a:buClrTx/>
              <a:buFont typeface="Arial" panose="020B0604020202020204" pitchFamily="34" charset="0"/>
              <a:buChar char="•"/>
              <a:defRPr/>
            </a:pPr>
            <a:r>
              <a:rPr lang="en-US" dirty="0" err="1">
                <a:solidFill>
                  <a:srgbClr val="606372"/>
                </a:solidFill>
                <a:latin typeface="Aptos" panose="020B0004020202020204" pitchFamily="34" charset="0"/>
              </a:rPr>
              <a:t>Basert</a:t>
            </a:r>
            <a:r>
              <a:rPr lang="en-US" dirty="0">
                <a:solidFill>
                  <a:srgbClr val="606372"/>
                </a:solidFill>
                <a:latin typeface="Aptos" panose="020B0004020202020204" pitchFamily="34" charset="0"/>
              </a:rPr>
              <a:t> </a:t>
            </a:r>
            <a:r>
              <a:rPr lang="en-US" dirty="0" err="1">
                <a:solidFill>
                  <a:srgbClr val="606372"/>
                </a:solidFill>
                <a:latin typeface="Aptos" panose="020B0004020202020204" pitchFamily="34" charset="0"/>
              </a:rPr>
              <a:t>på</a:t>
            </a:r>
            <a:r>
              <a:rPr lang="en-US" dirty="0">
                <a:solidFill>
                  <a:srgbClr val="606372"/>
                </a:solidFill>
                <a:latin typeface="Aptos" panose="020B0004020202020204" pitchFamily="34" charset="0"/>
              </a:rPr>
              <a:t> </a:t>
            </a:r>
            <a:r>
              <a:rPr lang="en-US" b="1" dirty="0" err="1">
                <a:solidFill>
                  <a:srgbClr val="606372"/>
                </a:solidFill>
                <a:latin typeface="Aptos" panose="020B0004020202020204" pitchFamily="34" charset="0"/>
              </a:rPr>
              <a:t>frivillig</a:t>
            </a:r>
            <a:r>
              <a:rPr lang="en-US" b="1" dirty="0">
                <a:solidFill>
                  <a:srgbClr val="606372"/>
                </a:solidFill>
                <a:latin typeface="Aptos" panose="020B0004020202020204" pitchFamily="34" charset="0"/>
              </a:rPr>
              <a:t> </a:t>
            </a:r>
            <a:r>
              <a:rPr lang="en-US" b="1" dirty="0" err="1">
                <a:solidFill>
                  <a:srgbClr val="606372"/>
                </a:solidFill>
                <a:latin typeface="Aptos" panose="020B0004020202020204" pitchFamily="34" charset="0"/>
              </a:rPr>
              <a:t>arbeid</a:t>
            </a:r>
            <a:r>
              <a:rPr lang="en-US" b="1" dirty="0">
                <a:solidFill>
                  <a:srgbClr val="606372"/>
                </a:solidFill>
                <a:latin typeface="Aptos" panose="020B0004020202020204" pitchFamily="34" charset="0"/>
              </a:rPr>
              <a:t>.</a:t>
            </a:r>
            <a:r>
              <a:rPr lang="en-US" dirty="0">
                <a:solidFill>
                  <a:srgbClr val="606372"/>
                </a:solidFill>
                <a:latin typeface="Aptos" panose="020B0004020202020204" pitchFamily="34" charset="0"/>
              </a:rPr>
              <a:t> </a:t>
            </a:r>
            <a:r>
              <a:rPr lang="en-US" dirty="0" err="1">
                <a:solidFill>
                  <a:srgbClr val="606372"/>
                </a:solidFill>
                <a:latin typeface="Aptos" panose="020B0004020202020204" pitchFamily="34" charset="0"/>
              </a:rPr>
              <a:t>Grunnet</a:t>
            </a:r>
            <a:r>
              <a:rPr lang="en-US" dirty="0">
                <a:solidFill>
                  <a:srgbClr val="606372"/>
                </a:solidFill>
                <a:latin typeface="Aptos" panose="020B000402020202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606372"/>
                </a:solidFill>
                <a:effectLst/>
                <a:uLnTx/>
                <a:uFillTx/>
                <a:latin typeface="Aptos" panose="020B0004020202020204" pitchFamily="34" charset="0"/>
              </a:rPr>
              <a:t>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06372"/>
                </a:solidFill>
                <a:effectLst/>
                <a:uLnTx/>
                <a:uFillTx/>
                <a:latin typeface="Aptos" panose="020B0004020202020204" pitchFamily="34" charset="0"/>
              </a:rPr>
              <a:t> 2018 av PhD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606372"/>
                </a:solidFill>
                <a:effectLst/>
                <a:uLnTx/>
                <a:uFillTx/>
                <a:latin typeface="Aptos" panose="020B0004020202020204" pitchFamily="34" charset="0"/>
              </a:rPr>
              <a:t>stipendiater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06372"/>
                </a:solidFill>
                <a:effectLst/>
                <a:uLnTx/>
                <a:uFillTx/>
                <a:latin typeface="Aptos" panose="020B000402020202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606372"/>
                </a:solidFill>
                <a:effectLst/>
                <a:uLnTx/>
                <a:uFillTx/>
                <a:latin typeface="Aptos" panose="020B0004020202020204" pitchFamily="34" charset="0"/>
              </a:rPr>
              <a:t>ved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06372"/>
                </a:solidFill>
                <a:effectLst/>
                <a:uLnTx/>
                <a:uFillTx/>
                <a:latin typeface="Aptos" panose="020B0004020202020204" pitchFamily="34" charset="0"/>
              </a:rPr>
              <a:t> SIPS.</a:t>
            </a: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93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606372"/>
                </a:solidFill>
                <a:latin typeface="Aptos" panose="020B0004020202020204" pitchFamily="34" charset="0"/>
              </a:rPr>
              <a:t>+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ptos" panose="020B0004020202020204" pitchFamily="34" charset="0"/>
              </a:rPr>
              <a:t>1200</a:t>
            </a:r>
            <a:r>
              <a:rPr lang="en-US" dirty="0">
                <a:solidFill>
                  <a:srgbClr val="606372"/>
                </a:solidFill>
                <a:latin typeface="Aptos" panose="020B0004020202020204" pitchFamily="34" charset="0"/>
              </a:rPr>
              <a:t> early career researchers, 400-500 nye </a:t>
            </a:r>
            <a:r>
              <a:rPr lang="en-US" dirty="0" err="1">
                <a:solidFill>
                  <a:srgbClr val="606372"/>
                </a:solidFill>
                <a:latin typeface="Aptos" panose="020B0004020202020204" pitchFamily="34" charset="0"/>
              </a:rPr>
              <a:t>medlemmer</a:t>
            </a:r>
            <a:r>
              <a:rPr lang="en-US" dirty="0">
                <a:solidFill>
                  <a:srgbClr val="606372"/>
                </a:solidFill>
                <a:latin typeface="Aptos" panose="020B0004020202020204" pitchFamily="34" charset="0"/>
              </a:rPr>
              <a:t>/</a:t>
            </a:r>
            <a:r>
              <a:rPr lang="en-US" dirty="0" err="1">
                <a:solidFill>
                  <a:srgbClr val="606372"/>
                </a:solidFill>
                <a:latin typeface="Aptos" panose="020B0004020202020204" pitchFamily="34" charset="0"/>
              </a:rPr>
              <a:t>år</a:t>
            </a:r>
            <a:r>
              <a:rPr lang="en-US" dirty="0">
                <a:solidFill>
                  <a:srgbClr val="606372"/>
                </a:solidFill>
                <a:latin typeface="Aptos" panose="020B0004020202020204" pitchFamily="34" charset="0"/>
              </a:rPr>
              <a:t>.</a:t>
            </a:r>
          </a:p>
          <a:p>
            <a:pPr marL="342900" lvl="0" indent="-342900">
              <a:lnSpc>
                <a:spcPct val="200000"/>
              </a:lnSpc>
              <a:buClrTx/>
              <a:buFont typeface="Arial" panose="020B0604020202020204" pitchFamily="34" charset="0"/>
              <a:buChar char="•"/>
              <a:defRPr/>
            </a:pPr>
            <a:r>
              <a:rPr lang="en-US" dirty="0" err="1">
                <a:solidFill>
                  <a:srgbClr val="606372"/>
                </a:solidFill>
                <a:latin typeface="Aptos" panose="020B0004020202020204" pitchFamily="34" charset="0"/>
              </a:rPr>
              <a:t>Forskningsfelt</a:t>
            </a:r>
            <a:r>
              <a:rPr lang="en-US" dirty="0">
                <a:solidFill>
                  <a:srgbClr val="606372"/>
                </a:solidFill>
                <a:latin typeface="Aptos" panose="020B0004020202020204" pitchFamily="34" charset="0"/>
              </a:rPr>
              <a:t>: </a:t>
            </a:r>
            <a:r>
              <a:rPr lang="en-US" sz="1600" b="1" i="1" dirty="0">
                <a:solidFill>
                  <a:srgbClr val="606372"/>
                </a:solidFill>
                <a:latin typeface="Aptos" panose="020B0004020202020204" pitchFamily="34" charset="0"/>
              </a:rPr>
              <a:t>Psychology</a:t>
            </a:r>
            <a:r>
              <a:rPr lang="en-US" sz="1600" i="1" dirty="0">
                <a:solidFill>
                  <a:srgbClr val="606372"/>
                </a:solidFill>
                <a:latin typeface="Aptos" panose="020B0004020202020204" pitchFamily="34" charset="0"/>
              </a:rPr>
              <a:t>, Ecology, Communication, Linguistics, Economics, Medicine, Mathematics, Neuroscience, Computer Science, Philosophy, Political science,</a:t>
            </a:r>
            <a:r>
              <a:rPr lang="en-US" sz="1600" dirty="0">
                <a:solidFill>
                  <a:srgbClr val="606372"/>
                </a:solidFill>
                <a:latin typeface="Aptos" panose="020B0004020202020204" pitchFamily="34" charset="0"/>
              </a:rPr>
              <a:t> etc.</a:t>
            </a:r>
            <a:endParaRPr lang="en-US" dirty="0">
              <a:solidFill>
                <a:srgbClr val="606372"/>
              </a:solidFill>
              <a:latin typeface="Aptos" panose="020B00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93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606372"/>
                </a:solidFill>
                <a:latin typeface="Aptos" panose="020B0004020202020204" pitchFamily="34" charset="0"/>
              </a:rPr>
              <a:t>Website: </a:t>
            </a:r>
            <a:r>
              <a:rPr lang="en-US" b="1" dirty="0">
                <a:solidFill>
                  <a:srgbClr val="606372"/>
                </a:solidFill>
                <a:latin typeface="Aptos" panose="020B0004020202020204" pitchFamily="34" charset="0"/>
              </a:rPr>
              <a:t>130 </a:t>
            </a:r>
            <a:r>
              <a:rPr lang="en-US" b="1" dirty="0" err="1">
                <a:solidFill>
                  <a:srgbClr val="606372"/>
                </a:solidFill>
                <a:latin typeface="Aptos" panose="020B0004020202020204" pitchFamily="34" charset="0"/>
              </a:rPr>
              <a:t>klikk</a:t>
            </a:r>
            <a:r>
              <a:rPr lang="en-US" b="1" dirty="0">
                <a:solidFill>
                  <a:srgbClr val="606372"/>
                </a:solidFill>
                <a:latin typeface="Aptos" panose="020B0004020202020204" pitchFamily="34" charset="0"/>
              </a:rPr>
              <a:t>/</a:t>
            </a:r>
            <a:r>
              <a:rPr lang="en-US" b="1" dirty="0" err="1">
                <a:solidFill>
                  <a:srgbClr val="606372"/>
                </a:solidFill>
                <a:latin typeface="Aptos" panose="020B0004020202020204" pitchFamily="34" charset="0"/>
              </a:rPr>
              <a:t>dag</a:t>
            </a:r>
            <a:r>
              <a:rPr lang="en-US" b="1" dirty="0">
                <a:solidFill>
                  <a:srgbClr val="606372"/>
                </a:solidFill>
                <a:latin typeface="Aptos" panose="020B0004020202020204" pitchFamily="34" charset="0"/>
              </a:rPr>
              <a:t> </a:t>
            </a:r>
            <a:r>
              <a:rPr lang="en-US" dirty="0" err="1">
                <a:solidFill>
                  <a:srgbClr val="606372"/>
                </a:solidFill>
                <a:latin typeface="Aptos" panose="020B0004020202020204" pitchFamily="34" charset="0"/>
              </a:rPr>
              <a:t>globalt</a:t>
            </a:r>
            <a:r>
              <a:rPr lang="en-US" dirty="0">
                <a:solidFill>
                  <a:srgbClr val="606372"/>
                </a:solidFill>
                <a:latin typeface="Aptos" panose="020B0004020202020204" pitchFamily="34" charset="0"/>
              </a:rPr>
              <a:t> 🌍, </a:t>
            </a:r>
            <a:r>
              <a:rPr lang="en-US" b="1" dirty="0">
                <a:solidFill>
                  <a:srgbClr val="606372"/>
                </a:solidFill>
                <a:latin typeface="Aptos" panose="020B0004020202020204" pitchFamily="34" charset="0"/>
                <a:hlinkClick r:id="rId4"/>
              </a:rPr>
              <a:t>3750+</a:t>
            </a:r>
            <a:r>
              <a:rPr lang="en-US" dirty="0">
                <a:solidFill>
                  <a:srgbClr val="606372"/>
                </a:solidFill>
                <a:latin typeface="Aptos" panose="020B0004020202020204" pitchFamily="34" charset="0"/>
                <a:hlinkClick r:id="rId4"/>
              </a:rPr>
              <a:t> followers</a:t>
            </a:r>
            <a:r>
              <a:rPr lang="en-US" dirty="0">
                <a:solidFill>
                  <a:srgbClr val="606372"/>
                </a:solidFill>
                <a:latin typeface="Aptos" panose="020B0004020202020204" pitchFamily="34" charset="0"/>
              </a:rPr>
              <a:t>, 2000+ newsletter </a:t>
            </a:r>
            <a:r>
              <a:rPr lang="en-US" dirty="0" err="1">
                <a:solidFill>
                  <a:srgbClr val="606372"/>
                </a:solidFill>
                <a:latin typeface="Aptos" panose="020B0004020202020204" pitchFamily="34" charset="0"/>
              </a:rPr>
              <a:t>mottakere</a:t>
            </a:r>
            <a:endParaRPr lang="en-US" dirty="0">
              <a:solidFill>
                <a:srgbClr val="606372"/>
              </a:solidFill>
              <a:latin typeface="Aptos" panose="020B00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93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u="sng" dirty="0">
                <a:solidFill>
                  <a:srgbClr val="606372"/>
                </a:solidFill>
                <a:latin typeface="Aptos" panose="020B0004020202020204" pitchFamily="34" charset="0"/>
              </a:rPr>
              <a:t>Partner</a:t>
            </a:r>
            <a:r>
              <a:rPr lang="en-US" dirty="0">
                <a:solidFill>
                  <a:srgbClr val="606372"/>
                </a:solidFill>
                <a:latin typeface="Aptos" panose="020B0004020202020204" pitchFamily="34" charset="0"/>
              </a:rPr>
              <a:t> med de </a:t>
            </a:r>
            <a:r>
              <a:rPr lang="en-US" dirty="0" err="1">
                <a:solidFill>
                  <a:srgbClr val="606372"/>
                </a:solidFill>
                <a:latin typeface="Aptos" panose="020B0004020202020204" pitchFamily="34" charset="0"/>
              </a:rPr>
              <a:t>størrste</a:t>
            </a:r>
            <a:r>
              <a:rPr lang="en-US" dirty="0">
                <a:solidFill>
                  <a:srgbClr val="606372"/>
                </a:solidFill>
                <a:latin typeface="Aptos" panose="020B0004020202020204" pitchFamily="34" charset="0"/>
              </a:rPr>
              <a:t> Open Science </a:t>
            </a:r>
            <a:r>
              <a:rPr lang="en-US" dirty="0" err="1">
                <a:solidFill>
                  <a:srgbClr val="606372"/>
                </a:solidFill>
                <a:latin typeface="Aptos" panose="020B0004020202020204" pitchFamily="34" charset="0"/>
              </a:rPr>
              <a:t>orgas</a:t>
            </a:r>
            <a:r>
              <a:rPr lang="en-US" dirty="0">
                <a:solidFill>
                  <a:srgbClr val="606372"/>
                </a:solidFill>
                <a:latin typeface="Aptos" panose="020B0004020202020204" pitchFamily="34" charset="0"/>
              </a:rPr>
              <a:t>.</a:t>
            </a:r>
          </a:p>
          <a:p>
            <a:pPr marL="342900" lvl="0" indent="-342900">
              <a:lnSpc>
                <a:spcPct val="200000"/>
              </a:lnSpc>
              <a:buClrTx/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srgbClr val="606372"/>
                </a:solidFill>
                <a:latin typeface="Aptos" panose="020B0004020202020204" pitchFamily="34" charset="0"/>
              </a:rPr>
              <a:t>Impact</a:t>
            </a:r>
            <a:r>
              <a:rPr lang="en-US" dirty="0">
                <a:solidFill>
                  <a:srgbClr val="606372"/>
                </a:solidFill>
                <a:latin typeface="Aptos" panose="020B0004020202020204" pitchFamily="34" charset="0"/>
              </a:rPr>
              <a:t>: NASA, UNESCO, UK Parliament, UKRIO, QAA, &amp; Dorothy Bishop Open Science 🏆</a:t>
            </a:r>
          </a:p>
        </p:txBody>
      </p:sp>
      <p:pic>
        <p:nvPicPr>
          <p:cNvPr id="2054" name="Picture 6" descr="https://forrt.org/about/partnerships/cos.png">
            <a:extLst>
              <a:ext uri="{FF2B5EF4-FFF2-40B4-BE49-F238E27FC236}">
                <a16:creationId xmlns:a16="http://schemas.microsoft.com/office/drawing/2014/main" id="{7930B177-50F3-47AB-B9AF-0A7C59536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799" y="5170193"/>
            <a:ext cx="588913" cy="35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forrt.org/about/partnerships/liberate-science.png">
            <a:extLst>
              <a:ext uri="{FF2B5EF4-FFF2-40B4-BE49-F238E27FC236}">
                <a16:creationId xmlns:a16="http://schemas.microsoft.com/office/drawing/2014/main" id="{153BE6E2-D592-49D8-BB01-5B709697E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24" y="5142902"/>
            <a:ext cx="471473" cy="47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forrt.org/about/partnerships/UKRN.png">
            <a:extLst>
              <a:ext uri="{FF2B5EF4-FFF2-40B4-BE49-F238E27FC236}">
                <a16:creationId xmlns:a16="http://schemas.microsoft.com/office/drawing/2014/main" id="{1E271625-D6E3-44FA-8D3F-D0A2E65B4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597" y="5167166"/>
            <a:ext cx="378635" cy="37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forrt.org/about/partnerships/ProjectTier.png">
            <a:extLst>
              <a:ext uri="{FF2B5EF4-FFF2-40B4-BE49-F238E27FC236}">
                <a16:creationId xmlns:a16="http://schemas.microsoft.com/office/drawing/2014/main" id="{81FB658A-49E3-4200-84FE-FB50482D2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648" y="5154945"/>
            <a:ext cx="470057" cy="44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s://forrt.org/about/partnerships/RN_German.png">
            <a:extLst>
              <a:ext uri="{FF2B5EF4-FFF2-40B4-BE49-F238E27FC236}">
                <a16:creationId xmlns:a16="http://schemas.microsoft.com/office/drawing/2014/main" id="{BECDC685-DB93-4ACD-B055-302AE8664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349" y="5142902"/>
            <a:ext cx="597110" cy="39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s://forrt.org/about/partnerships/BITS.png">
            <a:extLst>
              <a:ext uri="{FF2B5EF4-FFF2-40B4-BE49-F238E27FC236}">
                <a16:creationId xmlns:a16="http://schemas.microsoft.com/office/drawing/2014/main" id="{1CBF233D-D9F7-4709-8CB2-F2F970577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9426" y="4990393"/>
            <a:ext cx="652061" cy="6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s://forrt.org/about/partnerships/CREP.png">
            <a:extLst>
              <a:ext uri="{FF2B5EF4-FFF2-40B4-BE49-F238E27FC236}">
                <a16:creationId xmlns:a16="http://schemas.microsoft.com/office/drawing/2014/main" id="{16D6175C-486D-417C-A315-7E53B7EFD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537" y="5073857"/>
            <a:ext cx="491498" cy="46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https://forrt.org/about/partnerships/ABRIR.png">
            <a:extLst>
              <a:ext uri="{FF2B5EF4-FFF2-40B4-BE49-F238E27FC236}">
                <a16:creationId xmlns:a16="http://schemas.microsoft.com/office/drawing/2014/main" id="{24115BC4-DE15-43FF-AF2B-5A465E03F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9430" y="5066647"/>
            <a:ext cx="471473" cy="47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072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E9263-FAF7-49AC-81B3-AA8167DB7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4168" y="472195"/>
            <a:ext cx="7830103" cy="1166535"/>
          </a:xfrm>
        </p:spPr>
        <p:txBody>
          <a:bodyPr>
            <a:normAutofit/>
          </a:bodyPr>
          <a:lstStyle/>
          <a:p>
            <a:r>
              <a:rPr lang="en-US" sz="4800" dirty="0" err="1"/>
              <a:t>Hva</a:t>
            </a:r>
            <a:r>
              <a:rPr lang="en-US" sz="4800" dirty="0"/>
              <a:t> er FORRTs </a:t>
            </a:r>
            <a:r>
              <a:rPr lang="en-US" sz="4800" dirty="0" err="1"/>
              <a:t>mål</a:t>
            </a:r>
            <a:r>
              <a:rPr lang="en-US" sz="4800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4326F3-07C1-42CD-A77E-7E65BF9D92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726" y="556416"/>
            <a:ext cx="682570" cy="68994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5E6514A-B80E-4C1B-8518-3BCF70E9ECA7}"/>
              </a:ext>
            </a:extLst>
          </p:cNvPr>
          <p:cNvSpPr txBox="1">
            <a:spLocks/>
          </p:cNvSpPr>
          <p:nvPr/>
        </p:nvSpPr>
        <p:spPr>
          <a:xfrm>
            <a:off x="0" y="1884879"/>
            <a:ext cx="12192001" cy="406192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ctr" defTabSz="914400" rtl="0" eaLnBrk="1" fontAlgn="auto" latinLnBrk="0" hangingPunct="1">
              <a:lnSpc>
                <a:spcPct val="300000"/>
              </a:lnSpc>
              <a:spcBef>
                <a:spcPts val="93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en-US" sz="2400" i="1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Aptos" panose="020B0004020202020204" pitchFamily="34" charset="0"/>
              </a:rPr>
              <a:t>incremental adoption of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Aptos" panose="020B0004020202020204" pitchFamily="34" charset="0"/>
              </a:rPr>
              <a:t>open science </a:t>
            </a:r>
            <a:r>
              <a:rPr kumimoji="0" lang="en-US" sz="2400" i="1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Aptos" panose="020B0004020202020204" pitchFamily="34" charset="0"/>
              </a:rPr>
              <a:t>practices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Aptos" panose="020B0004020202020204" pitchFamily="34" charset="0"/>
              </a:rPr>
              <a:t>into higher education. </a:t>
            </a:r>
          </a:p>
          <a:p>
            <a:pPr marL="457200" marR="0" lvl="0" indent="-457200" algn="ctr" defTabSz="914400" rtl="0" eaLnBrk="1" fontAlgn="auto" latinLnBrk="0" hangingPunct="1">
              <a:lnSpc>
                <a:spcPct val="300000"/>
              </a:lnSpc>
              <a:spcBef>
                <a:spcPts val="93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en-US" sz="2400" b="1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Aptos" panose="020B0004020202020204" pitchFamily="34" charset="0"/>
              </a:rPr>
              <a:t>educate on</a:t>
            </a:r>
            <a:r>
              <a:rPr kumimoji="0" lang="en-US" sz="240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Aptos" panose="020B0004020202020204" pitchFamily="34" charset="0"/>
              </a:rPr>
              <a:t> epistemic uncertainty, plurality &amp; humility, research integrity &amp; credibility.</a:t>
            </a:r>
          </a:p>
          <a:p>
            <a:pPr marL="457200" lvl="0" indent="-457200" algn="ctr">
              <a:lnSpc>
                <a:spcPct val="300000"/>
              </a:lnSpc>
              <a:buClrTx/>
              <a:buAutoNum type="arabicPeriod"/>
              <a:defRPr/>
            </a:pPr>
            <a:r>
              <a:rPr lang="en-US" sz="2400" b="1" dirty="0">
                <a:solidFill>
                  <a:srgbClr val="606372"/>
                </a:solidFill>
                <a:latin typeface="Aptos" panose="020B0004020202020204" pitchFamily="34" charset="0"/>
              </a:rPr>
              <a:t>reframe</a:t>
            </a:r>
            <a:r>
              <a:rPr lang="en-US" sz="2400" dirty="0">
                <a:solidFill>
                  <a:srgbClr val="606372"/>
                </a:solidFill>
                <a:latin typeface="Aptos" panose="020B0004020202020204" pitchFamily="34" charset="0"/>
              </a:rPr>
              <a:t> open science as inclusive scholarship.</a:t>
            </a:r>
            <a:endParaRPr kumimoji="0" lang="en-US" sz="2400" u="none" strike="noStrike" kern="1200" cap="none" spc="0" normalizeH="0" baseline="0" noProof="0" dirty="0">
              <a:ln>
                <a:noFill/>
              </a:ln>
              <a:solidFill>
                <a:srgbClr val="606372"/>
              </a:solidFill>
              <a:effectLst/>
              <a:uLnTx/>
              <a:uFillTx/>
              <a:latin typeface="Aptos" panose="020B0004020202020204" pitchFamily="34" charset="0"/>
            </a:endParaRPr>
          </a:p>
          <a:p>
            <a:pPr marL="457200" marR="0" lvl="0" indent="-457200" algn="ctr" defTabSz="914400" rtl="0" eaLnBrk="1" fontAlgn="auto" latinLnBrk="0" hangingPunct="1">
              <a:lnSpc>
                <a:spcPct val="300000"/>
              </a:lnSpc>
              <a:spcBef>
                <a:spcPts val="93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sz="2400" i="1" dirty="0">
                <a:solidFill>
                  <a:schemeClr val="bg2">
                    <a:lumMod val="25000"/>
                  </a:schemeClr>
                </a:solidFill>
                <a:latin typeface="Aptos" panose="020B0004020202020204" pitchFamily="34" charset="0"/>
              </a:rPr>
              <a:t>advocate for greater </a:t>
            </a:r>
            <a:r>
              <a:rPr lang="en-US" sz="2400" b="1" i="1" dirty="0">
                <a:solidFill>
                  <a:schemeClr val="bg2">
                    <a:lumMod val="25000"/>
                  </a:schemeClr>
                </a:solidFill>
                <a:latin typeface="Aptos" panose="020B0004020202020204" pitchFamily="34" charset="0"/>
              </a:rPr>
              <a:t>recognition</a:t>
            </a:r>
            <a:r>
              <a:rPr lang="en-US" sz="2400" i="1" dirty="0">
                <a:solidFill>
                  <a:schemeClr val="bg2">
                    <a:lumMod val="25000"/>
                  </a:schemeClr>
                </a:solidFill>
                <a:latin typeface="Aptos" panose="020B0004020202020204" pitchFamily="34" charset="0"/>
              </a:rPr>
              <a:t> of educational resources.</a:t>
            </a:r>
            <a:endParaRPr kumimoji="0" lang="en-US" sz="2400" i="1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745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WhatsApp Video 2025-04-03 at 09.37.36">
            <a:hlinkClick r:id="" action="ppaction://media"/>
            <a:extLst>
              <a:ext uri="{FF2B5EF4-FFF2-40B4-BE49-F238E27FC236}">
                <a16:creationId xmlns:a16="http://schemas.microsoft.com/office/drawing/2014/main" id="{BA72184B-660B-9238-6505-39291A9BA6D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52057" y="-350348"/>
            <a:ext cx="3239943" cy="720834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AC79792-1152-5E9E-4279-7F43C1A21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968" y="467834"/>
            <a:ext cx="7830103" cy="1166535"/>
          </a:xfrm>
        </p:spPr>
        <p:txBody>
          <a:bodyPr>
            <a:normAutofit/>
          </a:bodyPr>
          <a:lstStyle/>
          <a:p>
            <a:r>
              <a:rPr lang="en-US" sz="4800" dirty="0" err="1"/>
              <a:t>Organisasjonsstruktur</a:t>
            </a:r>
            <a:endParaRPr lang="en-US" sz="4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EAE82E-C187-0B3C-4106-D9CDDB6395D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26" y="552055"/>
            <a:ext cx="682570" cy="689941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FDEDE67-E5EA-88C5-9567-B6B3AB6ADC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001435"/>
            <a:ext cx="8916915" cy="38565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65730A-DFBA-7115-8F59-9C2D86207A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4919" y="1634369"/>
            <a:ext cx="5841586" cy="104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1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9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2555191-A5FC-9337-061A-7460A86F03A5}"/>
              </a:ext>
            </a:extLst>
          </p:cNvPr>
          <p:cNvSpPr/>
          <p:nvPr/>
        </p:nvSpPr>
        <p:spPr>
          <a:xfrm>
            <a:off x="6163190" y="-8530"/>
            <a:ext cx="6028810" cy="6866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ectangle 6"/>
          <p:cNvSpPr/>
          <p:nvPr/>
        </p:nvSpPr>
        <p:spPr>
          <a:xfrm>
            <a:off x="10019739" y="6431664"/>
            <a:ext cx="21722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3"/>
              </a:rPr>
              <a:t>https://www.norrn.no/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9336"/>
            <a:ext cx="6028811" cy="3064992"/>
          </a:xfrm>
          <a:prstGeom prst="rect">
            <a:avLst/>
          </a:prstGeom>
        </p:spPr>
      </p:pic>
      <p:pic>
        <p:nvPicPr>
          <p:cNvPr id="5" name="Picture 4" descr="A map of the united states&#10;&#10;AI-generated content may be incorrect.">
            <a:extLst>
              <a:ext uri="{FF2B5EF4-FFF2-40B4-BE49-F238E27FC236}">
                <a16:creationId xmlns:a16="http://schemas.microsoft.com/office/drawing/2014/main" id="{7852FECC-8717-D3BD-6C1B-A366AD2113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40" y="952074"/>
            <a:ext cx="4948438" cy="511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224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4DF34-EE2D-4205-B800-F53993FED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053"/>
            <a:ext cx="12191999" cy="954088"/>
          </a:xfrm>
        </p:spPr>
        <p:txBody>
          <a:bodyPr/>
          <a:lstStyle/>
          <a:p>
            <a:pPr algn="ctr"/>
            <a:r>
              <a:rPr lang="en-US" sz="5200" dirty="0"/>
              <a:t>International </a:t>
            </a:r>
            <a:r>
              <a:rPr lang="en-US" sz="5200" b="1" dirty="0">
                <a:solidFill>
                  <a:srgbClr val="13A89E"/>
                </a:solidFill>
              </a:rPr>
              <a:t>Reproducibility Networks</a:t>
            </a:r>
          </a:p>
        </p:txBody>
      </p:sp>
      <p:sp>
        <p:nvSpPr>
          <p:cNvPr id="4" name="Rectangle 3"/>
          <p:cNvSpPr/>
          <p:nvPr/>
        </p:nvSpPr>
        <p:spPr>
          <a:xfrm>
            <a:off x="291663" y="6187440"/>
            <a:ext cx="1537137" cy="555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8" b="9710"/>
          <a:stretch/>
        </p:blipFill>
        <p:spPr>
          <a:xfrm>
            <a:off x="5963587" y="2143593"/>
            <a:ext cx="6228413" cy="33802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50" y="1850019"/>
            <a:ext cx="5871476" cy="42100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485792" y="6465012"/>
            <a:ext cx="37062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5"/>
              </a:rPr>
              <a:t>https://www.ukrn.org/international-networks/</a:t>
            </a:r>
            <a:r>
              <a:rPr kumimoji="0" lang="nb-NO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41008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1620</TotalTime>
  <Words>978</Words>
  <Application>Microsoft Macintosh PowerPoint</Application>
  <PresentationFormat>Widescreen</PresentationFormat>
  <Paragraphs>132</Paragraphs>
  <Slides>20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Office Theme</vt:lpstr>
      <vt:lpstr>Samarbeidsmuligheter på tvers av Open Science institusjonene</vt:lpstr>
      <vt:lpstr>Open Science Organisasjoner og relevante materialer</vt:lpstr>
      <vt:lpstr>Conflicts of interest</vt:lpstr>
      <vt:lpstr>        FORRT</vt:lpstr>
      <vt:lpstr>Nøkkelinfo om FORRT</vt:lpstr>
      <vt:lpstr>Hva er FORRTs mål?</vt:lpstr>
      <vt:lpstr>Organisasjonsstruktur</vt:lpstr>
      <vt:lpstr>PowerPoint Presentation</vt:lpstr>
      <vt:lpstr>International Reproducibility Networks</vt:lpstr>
      <vt:lpstr>PowerPoint Presentation</vt:lpstr>
      <vt:lpstr>PowerPoint Presentation</vt:lpstr>
      <vt:lpstr>PowerPoint Presentation</vt:lpstr>
      <vt:lpstr>NORRN aktiviteter</vt:lpstr>
      <vt:lpstr>Pedagogiske NORRN &amp; FORRT aktiviteter</vt:lpstr>
      <vt:lpstr>Collaborative Open-science and meta Research (Gilad Feldman)</vt:lpstr>
      <vt:lpstr>PowerPoint Presentation</vt:lpstr>
      <vt:lpstr>PowerPoint Presentation</vt:lpstr>
      <vt:lpstr>PowerPoint Presentation</vt:lpstr>
      <vt:lpstr>Psychological Science Accelerator</vt:lpstr>
      <vt:lpstr>Oppsummering – samarbeidsmuligheter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 Korbmacher</dc:creator>
  <cp:lastModifiedBy>Max Korbmacher</cp:lastModifiedBy>
  <cp:revision>15</cp:revision>
  <dcterms:created xsi:type="dcterms:W3CDTF">2025-04-02T11:31:07Z</dcterms:created>
  <dcterms:modified xsi:type="dcterms:W3CDTF">2025-04-03T14:31:25Z</dcterms:modified>
</cp:coreProperties>
</file>